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sldIdLst>
    <p:sldId id="279" r:id="rId2"/>
    <p:sldId id="256" r:id="rId3"/>
    <p:sldId id="257"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1" r:id="rId23"/>
    <p:sldId id="282" r:id="rId24"/>
    <p:sldId id="283" r:id="rId25"/>
    <p:sldId id="284"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CC99FF"/>
    <a:srgbClr val="FFCC00"/>
    <a:srgbClr val="610F32"/>
    <a:srgbClr val="9966FF"/>
    <a:srgbClr val="FF7C80"/>
    <a:srgbClr val="66FFCC"/>
    <a:srgbClr val="FFFF66"/>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4E860F-66E1-4B18-B48F-6ED135BE47F9}" type="datetimeFigureOut">
              <a:rPr lang="ru-RU" smtClean="0"/>
              <a:t>06.11.2017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6A0815-90D0-4D11-80EF-59131A1EC411}" type="slidenum">
              <a:rPr lang="ru-RU" smtClean="0"/>
              <a:t>‹#›</a:t>
            </a:fld>
            <a:endParaRPr lang="ru-RU"/>
          </a:p>
        </p:txBody>
      </p:sp>
    </p:spTree>
    <p:extLst>
      <p:ext uri="{BB962C8B-B14F-4D97-AF65-F5344CB8AC3E}">
        <p14:creationId xmlns:p14="http://schemas.microsoft.com/office/powerpoint/2010/main" val="107823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06A0815-90D0-4D11-80EF-59131A1EC411}" type="slidenum">
              <a:rPr lang="ru-RU" smtClean="0"/>
              <a:t>19</a:t>
            </a:fld>
            <a:endParaRPr lang="ru-RU"/>
          </a:p>
        </p:txBody>
      </p:sp>
    </p:spTree>
    <p:extLst>
      <p:ext uri="{BB962C8B-B14F-4D97-AF65-F5344CB8AC3E}">
        <p14:creationId xmlns:p14="http://schemas.microsoft.com/office/powerpoint/2010/main" val="2556166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B4C71EC6-210F-42DE-9C53-41977AD35B3D}" type="datetimeFigureOut">
              <a:rPr lang="ru-RU" smtClean="0"/>
              <a:t>06.11.2017</a:t>
            </a:fld>
            <a:endParaRPr lang="ru-RU"/>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B19B0651-EE4F-4900-A07F-96A6BFA9D0F0}" type="slidenum">
              <a:rPr lang="ru-RU" smtClean="0"/>
              <a:t>‹#›</a:t>
            </a:fld>
            <a:endParaRPr lang="ru-RU"/>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ru-RU"/>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ru-RU" smtClean="0"/>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06.11.2017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06.11.2017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06.11.2017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 name="Date Placeholder 8"/>
          <p:cNvSpPr>
            <a:spLocks noGrp="1"/>
          </p:cNvSpPr>
          <p:nvPr>
            <p:ph type="dt" sz="half" idx="10"/>
          </p:nvPr>
        </p:nvSpPr>
        <p:spPr/>
        <p:txBody>
          <a:bodyPr/>
          <a:lstStyle>
            <a:lvl1pPr>
              <a:defRPr>
                <a:solidFill>
                  <a:srgbClr val="FFFFFF"/>
                </a:solidFill>
              </a:defRPr>
            </a:lvl1pPr>
          </a:lstStyle>
          <a:p>
            <a:fld id="{B4C71EC6-210F-42DE-9C53-41977AD35B3D}" type="datetimeFigureOut">
              <a:rPr lang="ru-RU" smtClean="0"/>
              <a:t>06.11.2017</a:t>
            </a:fld>
            <a:endParaRPr lang="ru-RU"/>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B19B0651-EE4F-4900-A07F-96A6BFA9D0F0}" type="slidenum">
              <a:rPr lang="ru-RU" smtClean="0"/>
              <a:t>‹#›</a:t>
            </a:fld>
            <a:endParaRPr lang="ru-RU"/>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ru-RU"/>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ru-RU" smtClean="0"/>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06.11.2017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06.11.2017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4C71EC6-210F-42DE-9C53-41977AD35B3D}" type="datetimeFigureOut">
              <a:rPr lang="ru-RU" smtClean="0"/>
              <a:t>06.11.2017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
        <p:nvSpPr>
          <p:cNvPr id="6" name="Title 5"/>
          <p:cNvSpPr>
            <a:spLocks noGrp="1"/>
          </p:cNvSpPr>
          <p:nvPr>
            <p:ph type="title"/>
          </p:nvPr>
        </p:nvSpPr>
        <p:spPr/>
        <p:txBody>
          <a:bodyPr/>
          <a:lstStyle/>
          <a:p>
            <a:r>
              <a:rPr lang="ru-RU" smtClean="0"/>
              <a:t>Образец заголовка</a:t>
            </a: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4C71EC6-210F-42DE-9C53-41977AD35B3D}" type="datetimeFigureOut">
              <a:rPr lang="ru-RU" smtClean="0"/>
              <a:t>06.11.2017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06.11.2017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B19B0651-EE4F-4900-A07F-96A6BFA9D0F0}" type="slidenum">
              <a:rPr lang="ru-RU" smtClean="0"/>
              <a:t>‹#›</a:t>
            </a:fld>
            <a:endParaRPr lang="ru-RU"/>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ru-RU" smtClean="0"/>
              <a:t>Образец заголовка</a:t>
            </a:r>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06.11.2017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ru-RU" smtClean="0"/>
              <a:t>Образец заголовка</a:t>
            </a:r>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B4C71EC6-210F-42DE-9C53-41977AD35B3D}" type="datetimeFigureOut">
              <a:rPr lang="ru-RU" smtClean="0"/>
              <a:t>06.11.2017</a:t>
            </a:fld>
            <a:endParaRPr lang="ru-RU"/>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ru-RU"/>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28549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43000"/>
          </a:xfrm>
        </p:spPr>
        <p:txBody>
          <a:bodyPr>
            <a:normAutofit fontScale="90000"/>
          </a:bodyPr>
          <a:lstStyle/>
          <a:p>
            <a:r>
              <a:rPr lang="ru-RU" dirty="0" smtClean="0">
                <a:effectLst>
                  <a:outerShdw blurRad="38100" dist="38100" dir="2700000" algn="tl">
                    <a:srgbClr val="000000">
                      <a:alpha val="43137"/>
                    </a:srgbClr>
                  </a:outerShdw>
                </a:effectLst>
              </a:rPr>
              <a:t>2. Лишить </a:t>
            </a:r>
            <a:r>
              <a:rPr lang="ru-RU" dirty="0">
                <a:effectLst>
                  <a:outerShdw blurRad="38100" dist="38100" dir="2700000" algn="tl">
                    <a:srgbClr val="000000">
                      <a:alpha val="43137"/>
                    </a:srgbClr>
                  </a:outerShdw>
                </a:effectLst>
              </a:rPr>
              <a:t>наследства одного, </a:t>
            </a:r>
            <a:r>
              <a:rPr lang="ru-RU" dirty="0" smtClean="0">
                <a:effectLst>
                  <a:outerShdw blurRad="38100" dist="38100" dir="2700000" algn="tl">
                    <a:srgbClr val="000000">
                      <a:alpha val="43137"/>
                    </a:srgbClr>
                  </a:outerShdw>
                </a:effectLst>
              </a:rPr>
              <a:t>нескольких, всех </a:t>
            </a:r>
            <a:r>
              <a:rPr lang="ru-RU" dirty="0">
                <a:effectLst>
                  <a:outerShdw blurRad="38100" dist="38100" dir="2700000" algn="tl">
                    <a:srgbClr val="000000">
                      <a:alpha val="43137"/>
                    </a:srgbClr>
                  </a:outerShdw>
                </a:effectLst>
              </a:rPr>
              <a:t>наследников по </a:t>
            </a:r>
            <a:r>
              <a:rPr lang="ru-RU" dirty="0" smtClean="0">
                <a:effectLst>
                  <a:outerShdw blurRad="38100" dist="38100" dir="2700000" algn="tl">
                    <a:srgbClr val="000000">
                      <a:alpha val="43137"/>
                    </a:srgbClr>
                  </a:outerShdw>
                </a:effectLst>
              </a:rPr>
              <a:t>закону без указания причин:</a:t>
            </a:r>
            <a:endParaRPr lang="ru-RU" dirty="0">
              <a:effectLst>
                <a:outerShdw blurRad="38100" dist="38100" dir="2700000" algn="tl">
                  <a:srgbClr val="000000">
                    <a:alpha val="43137"/>
                  </a:srgbClr>
                </a:outerShdw>
              </a:effectLst>
            </a:endParaRPr>
          </a:p>
        </p:txBody>
      </p:sp>
      <p:sp>
        <p:nvSpPr>
          <p:cNvPr id="6" name="Скругленный прямоугольник 5"/>
          <p:cNvSpPr/>
          <p:nvPr/>
        </p:nvSpPr>
        <p:spPr>
          <a:xfrm>
            <a:off x="467544" y="4005064"/>
            <a:ext cx="8208912" cy="2592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effectLst>
                  <a:outerShdw blurRad="38100" dist="38100" dir="2700000" algn="tl">
                    <a:srgbClr val="000000">
                      <a:alpha val="43137"/>
                    </a:srgbClr>
                  </a:outerShdw>
                </a:effectLst>
              </a:rPr>
              <a:t>путем распределения завещателем всего своего имущества между другими наследниками так, что на долю указанного наследника по закону не будет ничего </a:t>
            </a:r>
            <a:r>
              <a:rPr lang="ru-RU" sz="3200" b="1" dirty="0" smtClean="0">
                <a:effectLst>
                  <a:outerShdw blurRad="38100" dist="38100" dir="2700000" algn="tl">
                    <a:srgbClr val="000000">
                      <a:alpha val="43137"/>
                    </a:srgbClr>
                  </a:outerShdw>
                </a:effectLst>
              </a:rPr>
              <a:t>причитаться</a:t>
            </a:r>
            <a:endParaRPr lang="ru-RU" sz="3200" dirty="0"/>
          </a:p>
        </p:txBody>
      </p:sp>
      <p:sp>
        <p:nvSpPr>
          <p:cNvPr id="7" name="Скругленный прямоугольник 6"/>
          <p:cNvSpPr/>
          <p:nvPr/>
        </p:nvSpPr>
        <p:spPr>
          <a:xfrm>
            <a:off x="467544" y="1844824"/>
            <a:ext cx="8208912" cy="201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путем специального распоряжения об этом в </a:t>
            </a:r>
            <a:r>
              <a:rPr lang="ru-RU"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завещании</a:t>
            </a:r>
            <a:endParaRPr lang="ru-RU" sz="3200" dirty="0"/>
          </a:p>
        </p:txBody>
      </p:sp>
    </p:spTree>
    <p:extLst>
      <p:ext uri="{BB962C8B-B14F-4D97-AF65-F5344CB8AC3E}">
        <p14:creationId xmlns:p14="http://schemas.microsoft.com/office/powerpoint/2010/main" val="5929841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effectLst>
                  <a:outerShdw blurRad="38100" dist="38100" dir="2700000" algn="tl">
                    <a:srgbClr val="000000">
                      <a:alpha val="43137"/>
                    </a:srgbClr>
                  </a:outerShdw>
                </a:effectLst>
              </a:rPr>
              <a:t>3. Отменить или изменить совершенное завещание:</a:t>
            </a:r>
            <a:endParaRPr lang="ru-RU" dirty="0">
              <a:effectLst>
                <a:outerShdw blurRad="38100" dist="38100" dir="2700000" algn="tl">
                  <a:srgbClr val="000000">
                    <a:alpha val="43137"/>
                  </a:srgbClr>
                </a:outerShdw>
              </a:effectLst>
            </a:endParaRPr>
          </a:p>
        </p:txBody>
      </p:sp>
      <p:sp>
        <p:nvSpPr>
          <p:cNvPr id="6" name="Прямоугольник 5"/>
          <p:cNvSpPr/>
          <p:nvPr/>
        </p:nvSpPr>
        <p:spPr>
          <a:xfrm>
            <a:off x="179512" y="1628800"/>
            <a:ext cx="8784976" cy="309634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79512" y="4725144"/>
            <a:ext cx="8784976" cy="196518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5" name="Прямоугольник 4"/>
          <p:cNvSpPr/>
          <p:nvPr/>
        </p:nvSpPr>
        <p:spPr>
          <a:xfrm>
            <a:off x="539552" y="5085184"/>
            <a:ext cx="8064896" cy="1384995"/>
          </a:xfrm>
          <a:prstGeom prst="rect">
            <a:avLst/>
          </a:prstGeom>
        </p:spPr>
        <p:txBody>
          <a:bodyPr wrap="square">
            <a:spAutoFit/>
          </a:bodyPr>
          <a:lstStyle/>
          <a:p>
            <a:r>
              <a:rPr lang="ru-RU" sz="2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Распоряжение об отмене завещания </a:t>
            </a:r>
            <a:r>
              <a:rPr lang="ru-RU" sz="28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должно быть совершено в той же форме, что и завещание.</a:t>
            </a:r>
            <a:r>
              <a:rPr lang="ru-RU" sz="2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cxnSp>
        <p:nvCxnSpPr>
          <p:cNvPr id="11" name="Прямая соединительная линия 10"/>
          <p:cNvCxnSpPr/>
          <p:nvPr/>
        </p:nvCxnSpPr>
        <p:spPr>
          <a:xfrm flipV="1">
            <a:off x="179512" y="1628800"/>
            <a:ext cx="8784976" cy="3024000"/>
          </a:xfrm>
          <a:prstGeom prst="line">
            <a:avLst/>
          </a:prstGeom>
          <a:ln>
            <a:solidFill>
              <a:schemeClr val="bg1"/>
            </a:solidFill>
          </a:ln>
          <a:effectLst>
            <a:outerShdw blurRad="50800" dist="38100" dir="2700000" algn="tl"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sp>
        <p:nvSpPr>
          <p:cNvPr id="3" name="Прямоугольник 2"/>
          <p:cNvSpPr/>
          <p:nvPr/>
        </p:nvSpPr>
        <p:spPr>
          <a:xfrm>
            <a:off x="539552" y="1916831"/>
            <a:ext cx="3528392" cy="1384995"/>
          </a:xfrm>
          <a:prstGeom prst="rect">
            <a:avLst/>
          </a:prstGeom>
        </p:spPr>
        <p:txBody>
          <a:bodyPr wrap="square">
            <a:spAutoFit/>
          </a:bodyPr>
          <a:lstStyle/>
          <a:p>
            <a:pPr lvl="0" algn="ctr"/>
            <a:r>
              <a:rPr lang="ru-RU"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путем </a:t>
            </a:r>
            <a:r>
              <a:rPr lang="ru-RU"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оформления </a:t>
            </a:r>
            <a:r>
              <a:rPr lang="ru-RU"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распоряжения </a:t>
            </a:r>
            <a:r>
              <a:rPr lang="ru-RU"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об отмене завещания </a:t>
            </a:r>
          </a:p>
        </p:txBody>
      </p:sp>
      <p:sp>
        <p:nvSpPr>
          <p:cNvPr id="4" name="Прямоугольник 3"/>
          <p:cNvSpPr/>
          <p:nvPr/>
        </p:nvSpPr>
        <p:spPr>
          <a:xfrm>
            <a:off x="4932040" y="3321879"/>
            <a:ext cx="3751922" cy="954107"/>
          </a:xfrm>
          <a:prstGeom prst="rect">
            <a:avLst/>
          </a:prstGeom>
        </p:spPr>
        <p:txBody>
          <a:bodyPr wrap="square">
            <a:spAutoFit/>
          </a:bodyPr>
          <a:lstStyle/>
          <a:p>
            <a:pPr lvl="0" algn="ctr"/>
            <a:r>
              <a:rPr lang="ru-RU"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путем </a:t>
            </a:r>
            <a:r>
              <a:rPr lang="ru-RU"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составления нового </a:t>
            </a:r>
            <a:r>
              <a:rPr lang="ru-RU"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завещания</a:t>
            </a:r>
            <a:endParaRPr lang="ru-RU"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82230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nodeType="afterEffect">
                                  <p:stCondLst>
                                    <p:cond delay="0"/>
                                  </p:stCondLst>
                                  <p:childTnLst>
                                    <p:animClr clrSpc="rgb" dir="cw">
                                      <p:cBhvr override="childStyle">
                                        <p:cTn id="6" dur="250" autoRev="1" fill="remove"/>
                                        <p:tgtEl>
                                          <p:spTgt spid="5">
                                            <p:txEl>
                                              <p:pRg st="0" end="0"/>
                                            </p:txEl>
                                          </p:spTgt>
                                        </p:tgtEl>
                                        <p:attrNameLst>
                                          <p:attrName>style.color</p:attrName>
                                        </p:attrNameLst>
                                      </p:cBhvr>
                                      <p:to>
                                        <a:schemeClr val="bg1"/>
                                      </p:to>
                                    </p:animClr>
                                    <p:animClr clrSpc="rgb" dir="cw">
                                      <p:cBhvr>
                                        <p:cTn id="7" dur="250" autoRev="1" fill="remove"/>
                                        <p:tgtEl>
                                          <p:spTgt spid="5">
                                            <p:txEl>
                                              <p:pRg st="0" end="0"/>
                                            </p:txEl>
                                          </p:spTgt>
                                        </p:tgtEl>
                                        <p:attrNameLst>
                                          <p:attrName>fillcolor</p:attrName>
                                        </p:attrNameLst>
                                      </p:cBhvr>
                                      <p:to>
                                        <a:schemeClr val="bg1"/>
                                      </p:to>
                                    </p:animClr>
                                    <p:set>
                                      <p:cBhvr>
                                        <p:cTn id="8" dur="250" autoRev="1" fill="remove"/>
                                        <p:tgtEl>
                                          <p:spTgt spid="5">
                                            <p:txEl>
                                              <p:pRg st="0" end="0"/>
                                            </p:txEl>
                                          </p:spTgt>
                                        </p:tgtEl>
                                        <p:attrNameLst>
                                          <p:attrName>fill.type</p:attrName>
                                        </p:attrNameLst>
                                      </p:cBhvr>
                                      <p:to>
                                        <p:strVal val="solid"/>
                                      </p:to>
                                    </p:set>
                                    <p:set>
                                      <p:cBhvr>
                                        <p:cTn id="9" dur="250" autoRev="1" fill="remove"/>
                                        <p:tgtEl>
                                          <p:spTgt spid="5">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effectLst>
                  <a:outerShdw blurRad="38100" dist="38100" dir="2700000" algn="tl">
                    <a:srgbClr val="000000">
                      <a:alpha val="43137"/>
                    </a:srgbClr>
                  </a:outerShdw>
                </a:effectLst>
              </a:rPr>
              <a:t>4. Завещать </a:t>
            </a:r>
            <a:r>
              <a:rPr lang="ru-RU" b="1" dirty="0">
                <a:effectLst>
                  <a:outerShdw blurRad="38100" dist="38100" dir="2700000" algn="tl">
                    <a:srgbClr val="000000">
                      <a:alpha val="43137"/>
                    </a:srgbClr>
                  </a:outerShdw>
                </a:effectLst>
              </a:rPr>
              <a:t>любое принадлежащее </a:t>
            </a:r>
            <a:r>
              <a:rPr lang="ru-RU" b="1" dirty="0" smtClean="0">
                <a:effectLst>
                  <a:outerShdw blurRad="38100" dist="38100" dir="2700000" algn="tl">
                    <a:srgbClr val="000000">
                      <a:alpha val="43137"/>
                    </a:srgbClr>
                  </a:outerShdw>
                </a:effectLst>
              </a:rPr>
              <a:t>завещателю </a:t>
            </a:r>
            <a:r>
              <a:rPr lang="ru-RU" b="1" dirty="0">
                <a:effectLst>
                  <a:outerShdw blurRad="38100" dist="38100" dir="2700000" algn="tl">
                    <a:srgbClr val="000000">
                      <a:alpha val="43137"/>
                    </a:srgbClr>
                  </a:outerShdw>
                </a:effectLst>
              </a:rPr>
              <a:t>имущество</a:t>
            </a:r>
            <a:endParaRPr lang="ru-RU" dirty="0">
              <a:effectLst>
                <a:outerShdw blurRad="38100" dist="38100" dir="2700000" algn="tl">
                  <a:srgbClr val="000000">
                    <a:alpha val="43137"/>
                  </a:srgbClr>
                </a:outerShdw>
              </a:effectLst>
            </a:endParaRPr>
          </a:p>
        </p:txBody>
      </p:sp>
      <p:sp>
        <p:nvSpPr>
          <p:cNvPr id="3" name="Прямоугольник 2"/>
          <p:cNvSpPr/>
          <p:nvPr/>
        </p:nvSpPr>
        <p:spPr>
          <a:xfrm>
            <a:off x="395536" y="2204864"/>
            <a:ext cx="8280920" cy="1384995"/>
          </a:xfrm>
          <a:prstGeom prst="rect">
            <a:avLst/>
          </a:prstGeom>
        </p:spPr>
        <p:txBody>
          <a:bodyPr wrap="square">
            <a:spAutoFit/>
          </a:bodyPr>
          <a:lstStyle/>
          <a:p>
            <a:pPr algn="ctr"/>
            <a:r>
              <a:rPr lang="ru-RU"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Гражданин может передать по наследству вещи, иное имущество, в том числе имущественные права и </a:t>
            </a:r>
            <a:r>
              <a:rPr lang="ru-RU"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обязанности.</a:t>
            </a:r>
            <a:endParaRPr lang="ru-RU"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Прямоугольник 3"/>
          <p:cNvSpPr/>
          <p:nvPr/>
        </p:nvSpPr>
        <p:spPr>
          <a:xfrm>
            <a:off x="395536" y="4149080"/>
            <a:ext cx="8280920" cy="1384995"/>
          </a:xfrm>
          <a:prstGeom prst="rect">
            <a:avLst/>
          </a:prstGeom>
        </p:spPr>
        <p:txBody>
          <a:bodyPr wrap="square">
            <a:spAutoFit/>
          </a:bodyPr>
          <a:lstStyle/>
          <a:p>
            <a:pPr algn="ctr"/>
            <a:r>
              <a:rPr lang="ru-RU"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a:t>
            </a:r>
            <a:r>
              <a:rPr lang="ru-RU"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равила </a:t>
            </a:r>
            <a:r>
              <a:rPr lang="ru-RU"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наследования могут применяться к наследованию прав в области интеллектуальной </a:t>
            </a:r>
            <a:r>
              <a:rPr lang="ru-RU"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собственности.</a:t>
            </a:r>
            <a:endParaRPr lang="ru-RU"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1993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effectLst>
                  <a:outerShdw blurRad="38100" dist="38100" dir="2700000" algn="tl">
                    <a:srgbClr val="000000">
                      <a:alpha val="43137"/>
                    </a:srgbClr>
                  </a:outerShdw>
                </a:effectLst>
              </a:rPr>
              <a:t>5. Завещатель </a:t>
            </a:r>
            <a:r>
              <a:rPr lang="ru-RU" b="1" dirty="0">
                <a:effectLst>
                  <a:outerShdw blurRad="38100" dist="38100" dir="2700000" algn="tl">
                    <a:srgbClr val="000000">
                      <a:alpha val="43137"/>
                    </a:srgbClr>
                  </a:outerShdw>
                </a:effectLst>
              </a:rPr>
              <a:t>не ограничен в количестве составляемых </a:t>
            </a:r>
            <a:r>
              <a:rPr lang="ru-RU" b="1" dirty="0" smtClean="0">
                <a:effectLst>
                  <a:outerShdw blurRad="38100" dist="38100" dir="2700000" algn="tl">
                    <a:srgbClr val="000000">
                      <a:alpha val="43137"/>
                    </a:srgbClr>
                  </a:outerShdw>
                </a:effectLst>
              </a:rPr>
              <a:t>завещаний</a:t>
            </a:r>
            <a:endParaRPr lang="ru-RU" dirty="0">
              <a:effectLst>
                <a:outerShdw blurRad="38100" dist="38100" dir="2700000" algn="tl">
                  <a:srgbClr val="000000">
                    <a:alpha val="43137"/>
                  </a:srgbClr>
                </a:outerShdw>
              </a:effectLst>
            </a:endParaRPr>
          </a:p>
        </p:txBody>
      </p:sp>
      <p:sp>
        <p:nvSpPr>
          <p:cNvPr id="3" name="Прямоугольник 2"/>
          <p:cNvSpPr/>
          <p:nvPr/>
        </p:nvSpPr>
        <p:spPr>
          <a:xfrm>
            <a:off x="323528" y="2564904"/>
            <a:ext cx="8352928" cy="3108543"/>
          </a:xfrm>
          <a:prstGeom prst="rect">
            <a:avLst/>
          </a:prstGeom>
        </p:spPr>
        <p:txBody>
          <a:bodyPr wrap="square">
            <a:spAutoFit/>
          </a:bodyPr>
          <a:lstStyle/>
          <a:p>
            <a:pPr algn="ctr"/>
            <a:r>
              <a:rPr lang="ru-RU"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Он может распорядиться имуществом или какой-либо его частью, составив одно или несколько завещаний. </a:t>
            </a:r>
            <a:endParaRPr lang="ru-RU"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ru-RU"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ru-RU"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В </a:t>
            </a:r>
            <a:r>
              <a:rPr lang="ru-RU"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завещаниях могут содержаться распоряжения в отношении разных </a:t>
            </a:r>
            <a:r>
              <a:rPr lang="ru-RU"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наследников и </a:t>
            </a:r>
            <a:r>
              <a:rPr lang="ru-RU"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в отношении разного </a:t>
            </a:r>
            <a:r>
              <a:rPr lang="ru-RU"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имущества.</a:t>
            </a:r>
            <a:endParaRPr lang="ru-RU"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61609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34115" y="1988840"/>
            <a:ext cx="7992888" cy="4031873"/>
          </a:xfrm>
          <a:prstGeom prst="rect">
            <a:avLst/>
          </a:prstGeom>
        </p:spPr>
        <p:txBody>
          <a:bodyPr wrap="square">
            <a:spAutoFit/>
          </a:bodyPr>
          <a:lstStyle/>
          <a:p>
            <a:pPr algn="ctr"/>
            <a:r>
              <a:rPr lang="ru-RU"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Так как </a:t>
            </a:r>
            <a:r>
              <a:rPr lang="ru-RU"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завещание порождает правовые последствия не в момент его совершения, а после открытия наследства, завещатель вправе совершить завещание, содержащее распоряжение любым имуществом, </a:t>
            </a:r>
            <a:r>
              <a:rPr lang="ru-RU" sz="32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в том числе тем, которое он может приобрести в </a:t>
            </a:r>
            <a:r>
              <a:rPr lang="ru-RU" sz="3200" b="1"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будущем. </a:t>
            </a:r>
            <a:endParaRPr lang="ru-RU" sz="32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Заголовок 1"/>
          <p:cNvSpPr>
            <a:spLocks noGrp="1"/>
          </p:cNvSpPr>
          <p:nvPr>
            <p:ph type="title"/>
          </p:nvPr>
        </p:nvSpPr>
        <p:spPr/>
        <p:txBody>
          <a:bodyPr/>
          <a:lstStyle/>
          <a:p>
            <a:r>
              <a:rPr lang="ru-RU" sz="2900" b="1" dirty="0" smtClean="0">
                <a:effectLst>
                  <a:outerShdw blurRad="38100" dist="38100" dir="2700000" algn="tl">
                    <a:srgbClr val="000000">
                      <a:alpha val="43137"/>
                    </a:srgbClr>
                  </a:outerShdw>
                </a:effectLst>
              </a:rPr>
              <a:t>6. Завещать имущество, которое будет приобретено в будущем</a:t>
            </a:r>
            <a:endParaRPr lang="ru-RU" sz="29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649572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400472" y="2276872"/>
            <a:ext cx="8352928" cy="1569660"/>
          </a:xfrm>
          <a:prstGeom prst="rect">
            <a:avLst/>
          </a:prstGeom>
        </p:spPr>
        <p:txBody>
          <a:bodyPr wrap="square">
            <a:spAutoFit/>
          </a:bodyPr>
          <a:lstStyle/>
          <a:p>
            <a:pPr algn="ctr"/>
            <a:r>
              <a:rPr lang="ru-RU" sz="3200" dirty="0" smtClean="0">
                <a:effectLst>
                  <a:outerShdw blurRad="38100" dist="38100" dir="2700000" algn="tl">
                    <a:srgbClr val="000000">
                      <a:alpha val="43137"/>
                    </a:srgbClr>
                  </a:outerShdw>
                </a:effectLst>
              </a:rPr>
              <a:t>Завещатель </a:t>
            </a:r>
            <a:r>
              <a:rPr lang="ru-RU" sz="3200" dirty="0">
                <a:effectLst>
                  <a:outerShdw blurRad="38100" dist="38100" dir="2700000" algn="tl">
                    <a:srgbClr val="000000">
                      <a:alpha val="43137"/>
                    </a:srgbClr>
                  </a:outerShdw>
                </a:effectLst>
              </a:rPr>
              <a:t>вправе </a:t>
            </a:r>
            <a:r>
              <a:rPr lang="ru-RU" sz="3200" dirty="0" smtClean="0">
                <a:effectLst>
                  <a:outerShdw blurRad="38100" dist="38100" dir="2700000" algn="tl">
                    <a:srgbClr val="000000">
                      <a:alpha val="43137"/>
                    </a:srgbClr>
                  </a:outerShdw>
                </a:effectLst>
              </a:rPr>
              <a:t>установить </a:t>
            </a:r>
            <a:r>
              <a:rPr lang="ru-RU" sz="3200" dirty="0">
                <a:effectLst>
                  <a:outerShdw blurRad="38100" dist="38100" dir="2700000" algn="tl">
                    <a:srgbClr val="000000">
                      <a:alpha val="43137"/>
                    </a:srgbClr>
                  </a:outerShdw>
                </a:effectLst>
              </a:rPr>
              <a:t>равные либо разные размеры долей каждого из наследников</a:t>
            </a:r>
          </a:p>
        </p:txBody>
      </p:sp>
      <p:sp>
        <p:nvSpPr>
          <p:cNvPr id="4" name="Прямоугольник 3"/>
          <p:cNvSpPr/>
          <p:nvPr/>
        </p:nvSpPr>
        <p:spPr>
          <a:xfrm>
            <a:off x="383456" y="4005064"/>
            <a:ext cx="8352928" cy="1569660"/>
          </a:xfrm>
          <a:prstGeom prst="rect">
            <a:avLst/>
          </a:prstGeom>
        </p:spPr>
        <p:txBody>
          <a:bodyPr wrap="square">
            <a:spAutoFit/>
          </a:bodyPr>
          <a:lstStyle/>
          <a:p>
            <a:pPr algn="ctr"/>
            <a:r>
              <a:rPr lang="ru-RU" sz="3200" dirty="0" smtClean="0">
                <a:effectLst>
                  <a:outerShdw blurRad="38100" dist="38100" dir="2700000" algn="tl">
                    <a:srgbClr val="000000">
                      <a:alpha val="43137"/>
                    </a:srgbClr>
                  </a:outerShdw>
                </a:effectLst>
              </a:rPr>
              <a:t>В случае, если доли не определены, наследство </a:t>
            </a:r>
            <a:r>
              <a:rPr lang="ru-RU" sz="3200" dirty="0">
                <a:effectLst>
                  <a:outerShdw blurRad="38100" dist="38100" dir="2700000" algn="tl">
                    <a:srgbClr val="000000">
                      <a:alpha val="43137"/>
                    </a:srgbClr>
                  </a:outerShdw>
                </a:effectLst>
              </a:rPr>
              <a:t>считается завещанным </a:t>
            </a:r>
            <a:r>
              <a:rPr lang="ru-RU" sz="3200" b="1" u="sng" dirty="0">
                <a:effectLst>
                  <a:outerShdw blurRad="38100" dist="38100" dir="2700000" algn="tl">
                    <a:srgbClr val="000000">
                      <a:alpha val="43137"/>
                    </a:srgbClr>
                  </a:outerShdw>
                </a:effectLst>
              </a:rPr>
              <a:t>в равных долях </a:t>
            </a:r>
          </a:p>
        </p:txBody>
      </p:sp>
      <p:sp>
        <p:nvSpPr>
          <p:cNvPr id="2" name="Заголовок 1"/>
          <p:cNvSpPr>
            <a:spLocks noGrp="1"/>
          </p:cNvSpPr>
          <p:nvPr>
            <p:ph type="title"/>
          </p:nvPr>
        </p:nvSpPr>
        <p:spPr/>
        <p:txBody>
          <a:bodyPr/>
          <a:lstStyle/>
          <a:p>
            <a:r>
              <a:rPr lang="ru-RU" sz="2900" b="1" dirty="0" smtClean="0">
                <a:effectLst>
                  <a:outerShdw blurRad="38100" dist="38100" dir="2700000" algn="tl">
                    <a:srgbClr val="000000">
                      <a:alpha val="43137"/>
                    </a:srgbClr>
                  </a:outerShdw>
                </a:effectLst>
              </a:rPr>
              <a:t>7. Любым образом определить доли наследников в наследстве</a:t>
            </a:r>
            <a:endParaRPr lang="ru-RU" sz="29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607799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7504" y="116632"/>
            <a:ext cx="8928992" cy="6624736"/>
          </a:xfrm>
          <a:prstGeom prst="rect">
            <a:avLst/>
          </a:prstGeom>
          <a:solidFill>
            <a:schemeClr val="accent4">
              <a:lumMod val="5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57200" y="908720"/>
            <a:ext cx="8229600" cy="1143000"/>
          </a:xfrm>
        </p:spPr>
        <p:txBody>
          <a:bodyPr>
            <a:normAutofit/>
          </a:bodyPr>
          <a:lstStyle/>
          <a:p>
            <a:r>
              <a:rPr lang="ru-RU" b="1" dirty="0" smtClean="0">
                <a:effectLst>
                  <a:outerShdw blurRad="38100" dist="38100" dir="2700000" algn="tl">
                    <a:srgbClr val="000000">
                      <a:alpha val="43137"/>
                    </a:srgbClr>
                  </a:outerShdw>
                </a:effectLst>
              </a:rPr>
              <a:t>Составление и удостоверение завещания</a:t>
            </a:r>
            <a:endParaRPr lang="ru-RU" b="1" dirty="0">
              <a:effectLst>
                <a:outerShdw blurRad="38100" dist="38100" dir="2700000" algn="tl">
                  <a:srgbClr val="000000">
                    <a:alpha val="43137"/>
                  </a:srgbClr>
                </a:outerShdw>
              </a:effectLst>
            </a:endParaRPr>
          </a:p>
        </p:txBody>
      </p:sp>
      <p:pic>
        <p:nvPicPr>
          <p:cNvPr id="2050" name="Picture 2" descr="C:\Users\Евгения\Desktop\zaveschan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700" y="2420888"/>
            <a:ext cx="4746600" cy="3164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5033011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111777" y="116632"/>
            <a:ext cx="8928992" cy="66247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кругленный прямоугольник 15"/>
          <p:cNvSpPr/>
          <p:nvPr/>
        </p:nvSpPr>
        <p:spPr>
          <a:xfrm>
            <a:off x="337320" y="332656"/>
            <a:ext cx="3926354" cy="1512168"/>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2400" dirty="0" smtClean="0">
                <a:effectLst>
                  <a:outerShdw blurRad="38100" dist="38100" dir="2700000" algn="tl">
                    <a:srgbClr val="000000">
                      <a:alpha val="43137"/>
                    </a:srgbClr>
                  </a:outerShdw>
                </a:effectLst>
              </a:rPr>
              <a:t>1. Лицо </a:t>
            </a:r>
            <a:r>
              <a:rPr lang="ru-RU" sz="2400" dirty="0">
                <a:effectLst>
                  <a:outerShdw blurRad="38100" dist="38100" dir="2700000" algn="tl">
                    <a:srgbClr val="000000">
                      <a:alpha val="43137"/>
                    </a:srgbClr>
                  </a:outerShdw>
                </a:effectLst>
              </a:rPr>
              <a:t>обращается к нотариусу</a:t>
            </a:r>
          </a:p>
        </p:txBody>
      </p:sp>
      <p:sp>
        <p:nvSpPr>
          <p:cNvPr id="17" name="Скругленный прямоугольник 16"/>
          <p:cNvSpPr/>
          <p:nvPr/>
        </p:nvSpPr>
        <p:spPr>
          <a:xfrm>
            <a:off x="4795842" y="332656"/>
            <a:ext cx="3952622" cy="1512168"/>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2400" dirty="0" smtClean="0">
                <a:effectLst>
                  <a:outerShdw blurRad="38100" dist="38100" dir="2700000" algn="tl">
                    <a:srgbClr val="000000">
                      <a:alpha val="43137"/>
                    </a:srgbClr>
                  </a:outerShdw>
                </a:effectLst>
              </a:rPr>
              <a:t>2. Нотариус </a:t>
            </a:r>
            <a:r>
              <a:rPr lang="ru-RU" sz="2400" dirty="0">
                <a:effectLst>
                  <a:outerShdw blurRad="38100" dist="38100" dir="2700000" algn="tl">
                    <a:srgbClr val="000000">
                      <a:alpha val="43137"/>
                    </a:srgbClr>
                  </a:outerShdw>
                </a:effectLst>
              </a:rPr>
              <a:t>устанавливает личность и выясняет дееспособность лица</a:t>
            </a:r>
          </a:p>
        </p:txBody>
      </p:sp>
      <p:sp>
        <p:nvSpPr>
          <p:cNvPr id="18" name="Скругленный прямоугольник 17"/>
          <p:cNvSpPr/>
          <p:nvPr/>
        </p:nvSpPr>
        <p:spPr>
          <a:xfrm>
            <a:off x="337320" y="2060848"/>
            <a:ext cx="3952622" cy="2376264"/>
          </a:xfrm>
          <a:prstGeom prst="roundRect">
            <a:avLst/>
          </a:prstGeom>
          <a:solidFill>
            <a:srgbClr val="6699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2400" dirty="0" smtClean="0">
                <a:effectLst>
                  <a:outerShdw blurRad="38100" dist="38100" dir="2700000" algn="tl">
                    <a:srgbClr val="000000">
                      <a:alpha val="43137"/>
                    </a:srgbClr>
                  </a:outerShdw>
                </a:effectLst>
              </a:rPr>
              <a:t>3. Нотариус принимает меры, позволяющие завещателю изложить волю свободно, без влияния третьих лиц</a:t>
            </a:r>
            <a:endParaRPr lang="ru-RU" sz="2400" dirty="0">
              <a:effectLst>
                <a:outerShdw blurRad="38100" dist="38100" dir="2700000" algn="tl">
                  <a:srgbClr val="000000">
                    <a:alpha val="43137"/>
                  </a:srgbClr>
                </a:outerShdw>
              </a:effectLst>
            </a:endParaRPr>
          </a:p>
        </p:txBody>
      </p:sp>
      <p:sp>
        <p:nvSpPr>
          <p:cNvPr id="21" name="Скругленный прямоугольник 20"/>
          <p:cNvSpPr/>
          <p:nvPr/>
        </p:nvSpPr>
        <p:spPr>
          <a:xfrm>
            <a:off x="270264" y="4653136"/>
            <a:ext cx="4019678" cy="1944216"/>
          </a:xfrm>
          <a:prstGeom prst="roundRect">
            <a:avLst/>
          </a:prstGeom>
          <a:solidFill>
            <a:srgbClr val="7030A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2400" dirty="0" smtClean="0">
                <a:effectLst>
                  <a:outerShdw blurRad="38100" dist="38100" dir="2700000" algn="tl">
                    <a:srgbClr val="000000">
                      <a:alpha val="43137"/>
                    </a:srgbClr>
                  </a:outerShdw>
                </a:effectLst>
              </a:rPr>
              <a:t>5. До </a:t>
            </a:r>
            <a:r>
              <a:rPr lang="ru-RU" sz="2400" dirty="0">
                <a:effectLst>
                  <a:outerShdw blurRad="38100" dist="38100" dir="2700000" algn="tl">
                    <a:srgbClr val="000000">
                      <a:alpha val="43137"/>
                    </a:srgbClr>
                  </a:outerShdw>
                </a:effectLst>
              </a:rPr>
              <a:t>подписания </a:t>
            </a:r>
            <a:r>
              <a:rPr lang="ru-RU" sz="2400" dirty="0" smtClean="0">
                <a:effectLst>
                  <a:outerShdw blurRad="38100" dist="38100" dir="2700000" algn="tl">
                    <a:srgbClr val="000000">
                      <a:alpha val="43137"/>
                    </a:srgbClr>
                  </a:outerShdw>
                </a:effectLst>
              </a:rPr>
              <a:t>и удостоверения завещания его текст зачитывается </a:t>
            </a:r>
            <a:r>
              <a:rPr lang="ru-RU" sz="2400" dirty="0">
                <a:effectLst>
                  <a:outerShdw blurRad="38100" dist="38100" dir="2700000" algn="tl">
                    <a:srgbClr val="000000">
                      <a:alpha val="43137"/>
                    </a:srgbClr>
                  </a:outerShdw>
                </a:effectLst>
              </a:rPr>
              <a:t>нотариусом завещателю </a:t>
            </a:r>
            <a:r>
              <a:rPr lang="ru-RU" sz="2400" dirty="0" smtClean="0">
                <a:effectLst>
                  <a:outerShdw blurRad="38100" dist="38100" dir="2700000" algn="tl">
                    <a:srgbClr val="000000">
                      <a:alpha val="43137"/>
                    </a:srgbClr>
                  </a:outerShdw>
                </a:effectLst>
              </a:rPr>
              <a:t>вслух</a:t>
            </a:r>
            <a:endParaRPr lang="ru-RU" sz="2400" dirty="0">
              <a:effectLst>
                <a:outerShdw blurRad="38100" dist="38100" dir="2700000" algn="tl">
                  <a:srgbClr val="000000">
                    <a:alpha val="43137"/>
                  </a:srgbClr>
                </a:outerShdw>
              </a:effectLst>
            </a:endParaRPr>
          </a:p>
        </p:txBody>
      </p:sp>
      <p:sp>
        <p:nvSpPr>
          <p:cNvPr id="22" name="Скругленный прямоугольник 21"/>
          <p:cNvSpPr/>
          <p:nvPr/>
        </p:nvSpPr>
        <p:spPr>
          <a:xfrm>
            <a:off x="4798415" y="2060848"/>
            <a:ext cx="3950049" cy="2376264"/>
          </a:xfrm>
          <a:prstGeom prst="roundRect">
            <a:avLst/>
          </a:prstGeom>
          <a:solidFill>
            <a:srgbClr val="6699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2400" dirty="0" smtClean="0">
                <a:effectLst>
                  <a:outerShdw blurRad="38100" dist="38100" dir="2700000" algn="tl">
                    <a:srgbClr val="000000">
                      <a:alpha val="43137"/>
                    </a:srgbClr>
                  </a:outerShdw>
                </a:effectLst>
              </a:rPr>
              <a:t>4. Завещание </a:t>
            </a:r>
            <a:r>
              <a:rPr lang="ru-RU" sz="2400" dirty="0">
                <a:effectLst>
                  <a:outerShdw blurRad="38100" dist="38100" dir="2700000" algn="tl">
                    <a:srgbClr val="000000">
                      <a:alpha val="43137"/>
                    </a:srgbClr>
                  </a:outerShdw>
                </a:effectLst>
              </a:rPr>
              <a:t>подписывается завещателем собственноручно, либо рукоприкладчиком в присутствии нотариуса </a:t>
            </a:r>
          </a:p>
        </p:txBody>
      </p:sp>
      <p:sp>
        <p:nvSpPr>
          <p:cNvPr id="23" name="Скругленный прямоугольник 22"/>
          <p:cNvSpPr/>
          <p:nvPr/>
        </p:nvSpPr>
        <p:spPr>
          <a:xfrm>
            <a:off x="4795842" y="4653136"/>
            <a:ext cx="3952622" cy="1944216"/>
          </a:xfrm>
          <a:prstGeom prst="roundRect">
            <a:avLst/>
          </a:prstGeom>
          <a:solidFill>
            <a:srgbClr val="7030A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2400" dirty="0" smtClean="0">
                <a:effectLst>
                  <a:outerShdw blurRad="38100" dist="38100" dir="2700000" algn="tl">
                    <a:srgbClr val="000000">
                      <a:alpha val="43137"/>
                    </a:srgbClr>
                  </a:outerShdw>
                </a:effectLst>
              </a:rPr>
              <a:t>6. Завещание </a:t>
            </a:r>
            <a:r>
              <a:rPr lang="ru-RU" sz="2400" dirty="0">
                <a:effectLst>
                  <a:outerShdw blurRad="38100" dist="38100" dir="2700000" algn="tl">
                    <a:srgbClr val="000000">
                      <a:alpha val="43137"/>
                    </a:srgbClr>
                  </a:outerShdw>
                </a:effectLst>
              </a:rPr>
              <a:t>составляется и нотариально удостоверяется в двух экземплярах</a:t>
            </a:r>
          </a:p>
        </p:txBody>
      </p:sp>
    </p:spTree>
    <p:extLst>
      <p:ext uri="{BB962C8B-B14F-4D97-AF65-F5344CB8AC3E}">
        <p14:creationId xmlns:p14="http://schemas.microsoft.com/office/powerpoint/2010/main" val="14966440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1" grpId="0" animBg="1"/>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7504" y="116632"/>
            <a:ext cx="8928992" cy="6624736"/>
          </a:xfrm>
          <a:prstGeom prst="rect">
            <a:avLst/>
          </a:prstGeom>
          <a:solidFill>
            <a:srgbClr val="669900"/>
          </a:solidFill>
          <a:ln/>
          <a:scene3d>
            <a:camera prst="orthographicFront">
              <a:rot lat="0" lon="0" rev="0"/>
            </a:camera>
            <a:lightRig rig="brightRoom" dir="t"/>
          </a:scene3d>
          <a:sp3d extrusionH="12700" contourW="25400" prstMaterial="flat">
            <a:bevelT w="63500" h="152400" prst="angle"/>
            <a:contourClr>
              <a:schemeClr val="bg1"/>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noFill/>
            </a:endParaRPr>
          </a:p>
        </p:txBody>
      </p:sp>
      <p:sp>
        <p:nvSpPr>
          <p:cNvPr id="4" name="Прямоугольник 3"/>
          <p:cNvSpPr/>
          <p:nvPr/>
        </p:nvSpPr>
        <p:spPr>
          <a:xfrm>
            <a:off x="467544" y="1340768"/>
            <a:ext cx="8280920" cy="4832092"/>
          </a:xfrm>
          <a:prstGeom prst="rect">
            <a:avLst/>
          </a:prstGeom>
        </p:spPr>
        <p:txBody>
          <a:bodyPr wrap="square">
            <a:spAutoFit/>
          </a:bodyPr>
          <a:lstStyle/>
          <a:p>
            <a:r>
              <a:rPr lang="ru-RU" sz="28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Обязательно присутствие переводчика</a:t>
            </a:r>
            <a:r>
              <a:rPr lang="ru-RU"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если завещатель не владеет языком, на котором ведётся нотариальное делопроизводство</a:t>
            </a:r>
            <a:r>
              <a:rPr lang="ru-RU"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r>
              <a:rPr lang="ru-RU"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При обращении за удостоверением завещания слепоглухонемого гражданина его общение с нотариусом возможно </a:t>
            </a:r>
            <a:r>
              <a:rPr lang="ru-RU" sz="28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 помощью </a:t>
            </a:r>
            <a:r>
              <a:rPr lang="ru-RU" sz="2800" b="1" u="sng"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тифлосурдопереводчика</a:t>
            </a:r>
            <a:r>
              <a:rPr lang="ru-RU"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лица</a:t>
            </a:r>
            <a:r>
              <a:rPr lang="ru-RU"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владеющего специально разработанной для слепоглухонемых граждан дактилологической </a:t>
            </a:r>
            <a:r>
              <a:rPr lang="ru-RU"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системой.</a:t>
            </a:r>
            <a:endParaRPr lang="ru-RU"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76827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7504" y="110952"/>
            <a:ext cx="8928992" cy="6624736"/>
          </a:xfrm>
          <a:prstGeom prst="rect">
            <a:avLst/>
          </a:prstGeom>
          <a:solidFill>
            <a:schemeClr val="accent4">
              <a:lumMod val="5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57200" y="836712"/>
            <a:ext cx="8229600" cy="1143000"/>
          </a:xfrm>
        </p:spPr>
        <p:txBody>
          <a:bodyPr>
            <a:normAutofit/>
          </a:bodyPr>
          <a:lstStyle/>
          <a:p>
            <a:r>
              <a:rPr lang="ru-RU" b="1" dirty="0" smtClean="0">
                <a:effectLst>
                  <a:outerShdw blurRad="38100" dist="38100" dir="2700000" algn="tl">
                    <a:srgbClr val="000000">
                      <a:alpha val="43137"/>
                    </a:srgbClr>
                  </a:outerShdw>
                </a:effectLst>
              </a:rPr>
              <a:t>Закрытое завещание</a:t>
            </a:r>
            <a:endParaRPr lang="ru-RU" dirty="0"/>
          </a:p>
        </p:txBody>
      </p:sp>
      <p:pic>
        <p:nvPicPr>
          <p:cNvPr id="3074" name="Picture 2" descr="C:\Users\Евгения\Desktop\11249722_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3295" y="2348880"/>
            <a:ext cx="4716663" cy="316331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7266176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2960"/>
            <a:ext cx="5987008" cy="1828800"/>
          </a:xfrm>
        </p:spPr>
        <p:txBody>
          <a:bodyPr>
            <a:normAutofit/>
          </a:bodyPr>
          <a:lstStyle/>
          <a:p>
            <a:pPr algn="l"/>
            <a:r>
              <a:rPr lang="ru-RU"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Наследование по завещанию</a:t>
            </a:r>
            <a:endParaRPr lang="ru-RU"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26" name="Picture 2" descr="C:\Users\Евгения\Desktop\b406ef1d157a71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4" y="908720"/>
            <a:ext cx="1539891" cy="10742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C:\Users\Евгения\Desktop\professiya_notarius-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4" y="2808831"/>
            <a:ext cx="1539891" cy="10742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9" name="Picture 5" descr="C:\Users\Евгения\Desktop\potreb-158-320x2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292" y="4869160"/>
            <a:ext cx="1539891" cy="10742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6430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107504" y="116632"/>
            <a:ext cx="8928992" cy="6624736"/>
          </a:xfrm>
          <a:prstGeom prst="rect">
            <a:avLst/>
          </a:prstGeom>
          <a:solidFill>
            <a:srgbClr val="7030A0"/>
          </a:solidFill>
          <a:ln>
            <a:noFill/>
          </a:ln>
          <a:scene3d>
            <a:camera prst="orthographicFront">
              <a:rot lat="0" lon="0" rev="0"/>
            </a:camera>
            <a:lightRig rig="brightRoom" dir="t"/>
          </a:scene3d>
          <a:sp3d extrusionH="12700" contourW="25400" prstMaterial="flat">
            <a:bevelT w="63500" h="152400" prst="angle"/>
            <a:contourClr>
              <a:schemeClr val="bg1"/>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dirty="0"/>
          </a:p>
          <a:p>
            <a:pPr algn="ctr"/>
            <a:endParaRPr lang="ru-RU" dirty="0"/>
          </a:p>
        </p:txBody>
      </p:sp>
      <p:sp>
        <p:nvSpPr>
          <p:cNvPr id="3" name="Прямоугольник 2"/>
          <p:cNvSpPr/>
          <p:nvPr/>
        </p:nvSpPr>
        <p:spPr>
          <a:xfrm>
            <a:off x="395537" y="260648"/>
            <a:ext cx="7920880" cy="1569660"/>
          </a:xfrm>
          <a:prstGeom prst="rect">
            <a:avLst/>
          </a:prstGeom>
        </p:spPr>
        <p:txBody>
          <a:bodyPr wrap="square">
            <a:spAutoFit/>
          </a:bodyPr>
          <a:lstStyle/>
          <a:p>
            <a:pPr algn="ctr"/>
            <a:r>
              <a:rPr lang="ru-RU" sz="2400" b="1"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Закрытое завещание</a:t>
            </a:r>
            <a:r>
              <a:rPr lang="ru-RU"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такое завещание</a:t>
            </a:r>
            <a:r>
              <a:rPr lang="ru-RU"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с содержанием которого никто, включая нотариуса, не может быть ознакомлен до его вскрытия после смерти завещателя.</a:t>
            </a:r>
          </a:p>
        </p:txBody>
      </p:sp>
      <p:sp>
        <p:nvSpPr>
          <p:cNvPr id="4" name="Прямоугольник 3"/>
          <p:cNvSpPr/>
          <p:nvPr/>
        </p:nvSpPr>
        <p:spPr>
          <a:xfrm>
            <a:off x="396412" y="1830358"/>
            <a:ext cx="7920880" cy="830997"/>
          </a:xfrm>
          <a:prstGeom prst="rect">
            <a:avLst/>
          </a:prstGeom>
        </p:spPr>
        <p:txBody>
          <a:bodyPr wrap="square">
            <a:spAutoFit/>
          </a:bodyPr>
          <a:lstStyle/>
          <a:p>
            <a:pPr marL="342900" indent="-342900">
              <a:buFont typeface="Wingdings" panose="05000000000000000000" pitchFamily="2" charset="2"/>
              <a:buChar char="v"/>
            </a:pPr>
            <a:r>
              <a:rPr lang="ru-RU" sz="2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Закрытое завещание передается нотариусу </a:t>
            </a:r>
            <a:r>
              <a:rPr lang="ru-RU" sz="2400" b="1"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лично</a:t>
            </a:r>
            <a:r>
              <a:rPr lang="ru-RU" sz="2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завещателем </a:t>
            </a:r>
            <a:r>
              <a:rPr lang="ru-RU" sz="2400" b="1"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 заклеенном конверте</a:t>
            </a:r>
            <a:r>
              <a:rPr lang="ru-RU" sz="2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ru-RU"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Прямоугольник 4"/>
          <p:cNvSpPr/>
          <p:nvPr/>
        </p:nvSpPr>
        <p:spPr>
          <a:xfrm>
            <a:off x="395537" y="2828835"/>
            <a:ext cx="7920880" cy="1200329"/>
          </a:xfrm>
          <a:prstGeom prst="rect">
            <a:avLst/>
          </a:prstGeom>
        </p:spPr>
        <p:txBody>
          <a:bodyPr wrap="square">
            <a:spAutoFit/>
          </a:bodyPr>
          <a:lstStyle/>
          <a:p>
            <a:pPr marL="342900" indent="-342900">
              <a:buFont typeface="Wingdings" panose="05000000000000000000" pitchFamily="2" charset="2"/>
              <a:buChar char="v"/>
            </a:pPr>
            <a:r>
              <a:rPr lang="ru-RU"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Закрытое завещание принимается нотариусом от завещателя </a:t>
            </a:r>
            <a:r>
              <a:rPr lang="ru-RU" sz="24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 обязательном присутствии двух свидетелей. </a:t>
            </a:r>
            <a:endParaRPr lang="ru-RU" sz="2400"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Прямоугольник 5"/>
          <p:cNvSpPr/>
          <p:nvPr/>
        </p:nvSpPr>
        <p:spPr>
          <a:xfrm>
            <a:off x="395537" y="4149080"/>
            <a:ext cx="8222023" cy="1200329"/>
          </a:xfrm>
          <a:prstGeom prst="rect">
            <a:avLst/>
          </a:prstGeom>
        </p:spPr>
        <p:txBody>
          <a:bodyPr wrap="square">
            <a:spAutoFit/>
          </a:bodyPr>
          <a:lstStyle/>
          <a:p>
            <a:pPr marL="342900" indent="-342900">
              <a:buFont typeface="Wingdings" panose="05000000000000000000" pitchFamily="2" charset="2"/>
              <a:buChar char="v"/>
            </a:pPr>
            <a:r>
              <a:rPr lang="ru-RU" sz="2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Конверт </a:t>
            </a:r>
            <a:r>
              <a:rPr lang="ru-RU"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 закрытым завещанием </a:t>
            </a:r>
            <a:r>
              <a:rPr lang="ru-RU" sz="24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запечатывается нотариусом </a:t>
            </a:r>
            <a:r>
              <a:rPr lang="ru-RU" sz="2400" b="1"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 конверт хранения</a:t>
            </a:r>
            <a:r>
              <a:rPr lang="ru-RU" sz="2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 котором </a:t>
            </a:r>
            <a:r>
              <a:rPr lang="ru-RU" sz="2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совершаетс</a:t>
            </a:r>
            <a:r>
              <a:rPr lang="ru-RU"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я</a:t>
            </a:r>
            <a:r>
              <a:rPr lang="ru-RU" sz="2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удостоверительную </a:t>
            </a:r>
            <a:r>
              <a:rPr lang="ru-RU" sz="2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надпись.</a:t>
            </a:r>
            <a:endParaRPr lang="ru-RU"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Прямоугольник 7"/>
          <p:cNvSpPr/>
          <p:nvPr/>
        </p:nvSpPr>
        <p:spPr>
          <a:xfrm>
            <a:off x="395537" y="5374361"/>
            <a:ext cx="7920880" cy="1200329"/>
          </a:xfrm>
          <a:prstGeom prst="rect">
            <a:avLst/>
          </a:prstGeom>
        </p:spPr>
        <p:txBody>
          <a:bodyPr wrap="square">
            <a:spAutoFit/>
          </a:bodyPr>
          <a:lstStyle/>
          <a:p>
            <a:pPr marL="342900" indent="-342900">
              <a:buFont typeface="Wingdings" panose="05000000000000000000" pitchFamily="2" charset="2"/>
              <a:buChar char="v"/>
            </a:pPr>
            <a:r>
              <a:rPr lang="ru-RU"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Хранящийся у нотариуса конверт с закрытым завещанием может быть вскрыт </a:t>
            </a:r>
            <a:r>
              <a:rPr lang="ru-RU" sz="24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только после смерти </a:t>
            </a:r>
            <a:r>
              <a:rPr lang="ru-RU" sz="2400" b="1"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завещателя.</a:t>
            </a:r>
            <a:endParaRPr lang="ru-RU" sz="24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44910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107504" y="116632"/>
            <a:ext cx="8928992" cy="6624736"/>
          </a:xfrm>
          <a:prstGeom prst="rect">
            <a:avLst/>
          </a:prstGeom>
          <a:solidFill>
            <a:srgbClr val="7030A0"/>
          </a:solidFill>
          <a:ln>
            <a:noFill/>
          </a:ln>
          <a:scene3d>
            <a:camera prst="orthographicFront">
              <a:rot lat="0" lon="0" rev="0"/>
            </a:camera>
            <a:lightRig rig="brightRoom" dir="t"/>
          </a:scene3d>
          <a:sp3d extrusionH="12700" contourW="25400" prstMaterial="flat">
            <a:bevelT w="63500" h="152400" prst="angle"/>
            <a:contourClr>
              <a:schemeClr val="bg1"/>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dirty="0"/>
          </a:p>
          <a:p>
            <a:pPr algn="ctr"/>
            <a:endParaRPr lang="ru-RU" dirty="0"/>
          </a:p>
        </p:txBody>
      </p:sp>
      <p:sp>
        <p:nvSpPr>
          <p:cNvPr id="6" name="Прямоугольник 5"/>
          <p:cNvSpPr/>
          <p:nvPr/>
        </p:nvSpPr>
        <p:spPr>
          <a:xfrm>
            <a:off x="323528" y="260648"/>
            <a:ext cx="8352928" cy="830997"/>
          </a:xfrm>
          <a:prstGeom prst="rect">
            <a:avLst/>
          </a:prstGeom>
        </p:spPr>
        <p:txBody>
          <a:bodyPr wrap="square">
            <a:spAutoFit/>
          </a:bodyPr>
          <a:lstStyle/>
          <a:p>
            <a:r>
              <a:rPr lang="ru-RU" sz="2400" dirty="0">
                <a:solidFill>
                  <a:schemeClr val="bg1"/>
                </a:solidFill>
                <a:effectLst>
                  <a:outerShdw blurRad="38100" dist="38100" dir="2700000" algn="tl">
                    <a:srgbClr val="000000">
                      <a:alpha val="43137"/>
                    </a:srgbClr>
                  </a:outerShdw>
                </a:effectLst>
              </a:rPr>
              <a:t>Факт смерти завещателя </a:t>
            </a:r>
            <a:r>
              <a:rPr lang="ru-RU" sz="2400" dirty="0" smtClean="0">
                <a:solidFill>
                  <a:schemeClr val="bg1"/>
                </a:solidFill>
                <a:effectLst>
                  <a:outerShdw blurRad="38100" dist="38100" dir="2700000" algn="tl">
                    <a:srgbClr val="000000">
                      <a:alpha val="43137"/>
                    </a:srgbClr>
                  </a:outerShdw>
                </a:effectLst>
              </a:rPr>
              <a:t>подтверждается </a:t>
            </a:r>
            <a:r>
              <a:rPr lang="ru-RU" sz="2400" b="1" u="sng" dirty="0" smtClean="0">
                <a:solidFill>
                  <a:schemeClr val="bg1"/>
                </a:solidFill>
                <a:effectLst>
                  <a:outerShdw blurRad="38100" dist="38100" dir="2700000" algn="tl">
                    <a:srgbClr val="000000">
                      <a:alpha val="43137"/>
                    </a:srgbClr>
                  </a:outerShdw>
                </a:effectLst>
              </a:rPr>
              <a:t>свидетельством </a:t>
            </a:r>
            <a:r>
              <a:rPr lang="ru-RU" sz="2400" b="1" u="sng" dirty="0">
                <a:solidFill>
                  <a:schemeClr val="bg1"/>
                </a:solidFill>
                <a:effectLst>
                  <a:outerShdw blurRad="38100" dist="38100" dir="2700000" algn="tl">
                    <a:srgbClr val="000000">
                      <a:alpha val="43137"/>
                    </a:srgbClr>
                  </a:outerShdw>
                </a:effectLst>
              </a:rPr>
              <a:t>о смерти </a:t>
            </a:r>
            <a:r>
              <a:rPr lang="ru-RU" sz="2400" b="1" u="sng" dirty="0" smtClean="0">
                <a:solidFill>
                  <a:schemeClr val="bg1"/>
                </a:solidFill>
                <a:effectLst>
                  <a:outerShdw blurRad="38100" dist="38100" dir="2700000" algn="tl">
                    <a:srgbClr val="000000">
                      <a:alpha val="43137"/>
                    </a:srgbClr>
                  </a:outerShdw>
                </a:effectLst>
              </a:rPr>
              <a:t>или дубликатом такого свидетельства</a:t>
            </a:r>
            <a:r>
              <a:rPr lang="ru-RU" sz="2400" dirty="0" smtClean="0">
                <a:solidFill>
                  <a:schemeClr val="bg1"/>
                </a:solidFill>
                <a:effectLst>
                  <a:outerShdw blurRad="38100" dist="38100" dir="2700000" algn="tl">
                    <a:srgbClr val="000000">
                      <a:alpha val="43137"/>
                    </a:srgbClr>
                  </a:outerShdw>
                </a:effectLst>
              </a:rPr>
              <a:t>.</a:t>
            </a:r>
            <a:endParaRPr lang="ru-RU" sz="2400" dirty="0">
              <a:solidFill>
                <a:schemeClr val="bg1"/>
              </a:solidFill>
              <a:effectLst>
                <a:outerShdw blurRad="38100" dist="38100" dir="2700000" algn="tl">
                  <a:srgbClr val="000000">
                    <a:alpha val="43137"/>
                  </a:srgbClr>
                </a:outerShdw>
              </a:effectLst>
            </a:endParaRPr>
          </a:p>
        </p:txBody>
      </p:sp>
      <p:sp>
        <p:nvSpPr>
          <p:cNvPr id="7" name="Прямоугольник 6"/>
          <p:cNvSpPr/>
          <p:nvPr/>
        </p:nvSpPr>
        <p:spPr>
          <a:xfrm>
            <a:off x="358343" y="1123887"/>
            <a:ext cx="8382109" cy="1569660"/>
          </a:xfrm>
          <a:prstGeom prst="rect">
            <a:avLst/>
          </a:prstGeom>
        </p:spPr>
        <p:txBody>
          <a:bodyPr wrap="square">
            <a:spAutoFit/>
          </a:bodyPr>
          <a:lstStyle/>
          <a:p>
            <a:r>
              <a:rPr lang="ru-RU" sz="2400" dirty="0" smtClean="0">
                <a:solidFill>
                  <a:schemeClr val="bg1"/>
                </a:solidFill>
                <a:effectLst>
                  <a:outerShdw blurRad="38100" dist="38100" dir="2700000" algn="tl">
                    <a:srgbClr val="000000">
                      <a:alpha val="43137"/>
                    </a:srgbClr>
                  </a:outerShdw>
                </a:effectLst>
              </a:rPr>
              <a:t>Нотариус обязан вскрыть конверт с завещанием </a:t>
            </a:r>
            <a:r>
              <a:rPr lang="ru-RU" sz="2400" b="1" u="sng" dirty="0">
                <a:solidFill>
                  <a:schemeClr val="bg1"/>
                </a:solidFill>
                <a:effectLst>
                  <a:outerShdw blurRad="38100" dist="38100" dir="2700000" algn="tl">
                    <a:srgbClr val="000000">
                      <a:alpha val="43137"/>
                    </a:srgbClr>
                  </a:outerShdw>
                </a:effectLst>
              </a:rPr>
              <a:t>не позднее чем через 15 дней со дня представления свидетельства о смерти </a:t>
            </a:r>
            <a:r>
              <a:rPr lang="ru-RU" sz="2400" b="1" u="sng" dirty="0" smtClean="0">
                <a:solidFill>
                  <a:schemeClr val="bg1"/>
                </a:solidFill>
                <a:effectLst>
                  <a:outerShdw blurRad="38100" dist="38100" dir="2700000" algn="tl">
                    <a:srgbClr val="000000">
                      <a:alpha val="43137"/>
                    </a:srgbClr>
                  </a:outerShdw>
                </a:effectLst>
              </a:rPr>
              <a:t>завещателя</a:t>
            </a:r>
            <a:r>
              <a:rPr lang="ru-RU" sz="2400" dirty="0" smtClean="0">
                <a:solidFill>
                  <a:schemeClr val="bg1"/>
                </a:solidFill>
                <a:effectLst>
                  <a:outerShdw blurRad="38100" dist="38100" dir="2700000" algn="tl">
                    <a:srgbClr val="000000">
                      <a:alpha val="43137"/>
                    </a:srgbClr>
                  </a:outerShdw>
                </a:effectLst>
              </a:rPr>
              <a:t>. </a:t>
            </a:r>
            <a:r>
              <a:rPr lang="ru-RU" sz="2400" dirty="0">
                <a:solidFill>
                  <a:schemeClr val="bg1"/>
                </a:solidFill>
                <a:effectLst>
                  <a:outerShdw blurRad="38100" dist="38100" dir="2700000" algn="tl">
                    <a:srgbClr val="000000">
                      <a:alpha val="43137"/>
                    </a:srgbClr>
                  </a:outerShdw>
                </a:effectLst>
              </a:rPr>
              <a:t>Приостановление или продление этого срока законом не предусмотрено.</a:t>
            </a:r>
          </a:p>
        </p:txBody>
      </p:sp>
      <p:sp>
        <p:nvSpPr>
          <p:cNvPr id="8" name="Прямоугольник 7"/>
          <p:cNvSpPr/>
          <p:nvPr/>
        </p:nvSpPr>
        <p:spPr>
          <a:xfrm>
            <a:off x="358342" y="2828835"/>
            <a:ext cx="8318113" cy="1200329"/>
          </a:xfrm>
          <a:prstGeom prst="rect">
            <a:avLst/>
          </a:prstGeom>
        </p:spPr>
        <p:txBody>
          <a:bodyPr wrap="square">
            <a:spAutoFit/>
          </a:bodyPr>
          <a:lstStyle/>
          <a:p>
            <a:r>
              <a:rPr lang="ru-RU" sz="2400" dirty="0">
                <a:solidFill>
                  <a:schemeClr val="bg1"/>
                </a:solidFill>
                <a:effectLst>
                  <a:outerShdw blurRad="38100" dist="38100" dir="2700000" algn="tl">
                    <a:srgbClr val="000000">
                      <a:alpha val="43137"/>
                    </a:srgbClr>
                  </a:outerShdw>
                </a:effectLst>
              </a:rPr>
              <a:t>Вскрытие конверта с закрытым завещанием </a:t>
            </a:r>
            <a:r>
              <a:rPr lang="ru-RU" sz="2400" b="1" u="sng" dirty="0" smtClean="0">
                <a:solidFill>
                  <a:schemeClr val="bg1"/>
                </a:solidFill>
                <a:effectLst>
                  <a:outerShdw blurRad="38100" dist="38100" dir="2700000" algn="tl">
                    <a:srgbClr val="000000">
                      <a:alpha val="43137"/>
                    </a:srgbClr>
                  </a:outerShdw>
                </a:effectLst>
              </a:rPr>
              <a:t>происходит </a:t>
            </a:r>
            <a:r>
              <a:rPr lang="ru-RU" sz="2400" b="1" u="sng" dirty="0">
                <a:solidFill>
                  <a:schemeClr val="bg1"/>
                </a:solidFill>
                <a:effectLst>
                  <a:outerShdw blurRad="38100" dist="38100" dir="2700000" algn="tl">
                    <a:srgbClr val="000000">
                      <a:alpha val="43137"/>
                    </a:srgbClr>
                  </a:outerShdw>
                </a:effectLst>
              </a:rPr>
              <a:t>в присутствии не менее чем двух свидетелей</a:t>
            </a:r>
            <a:r>
              <a:rPr lang="ru-RU" sz="2400" dirty="0">
                <a:solidFill>
                  <a:schemeClr val="bg1"/>
                </a:solidFill>
                <a:effectLst>
                  <a:outerShdw blurRad="38100" dist="38100" dir="2700000" algn="tl">
                    <a:srgbClr val="000000">
                      <a:alpha val="43137"/>
                    </a:srgbClr>
                  </a:outerShdw>
                </a:effectLst>
              </a:rPr>
              <a:t>. При этом максимальное число свидетелей законом не </a:t>
            </a:r>
            <a:r>
              <a:rPr lang="ru-RU" sz="2400" dirty="0" smtClean="0">
                <a:solidFill>
                  <a:schemeClr val="bg1"/>
                </a:solidFill>
                <a:effectLst>
                  <a:outerShdw blurRad="38100" dist="38100" dir="2700000" algn="tl">
                    <a:srgbClr val="000000">
                      <a:alpha val="43137"/>
                    </a:srgbClr>
                  </a:outerShdw>
                </a:effectLst>
              </a:rPr>
              <a:t>ограничено.</a:t>
            </a:r>
            <a:endParaRPr lang="ru-RU" sz="2400" dirty="0">
              <a:solidFill>
                <a:schemeClr val="bg1"/>
              </a:solidFill>
              <a:effectLst>
                <a:outerShdw blurRad="38100" dist="38100" dir="2700000" algn="tl">
                  <a:srgbClr val="000000">
                    <a:alpha val="43137"/>
                  </a:srgbClr>
                </a:outerShdw>
              </a:effectLst>
            </a:endParaRPr>
          </a:p>
        </p:txBody>
      </p:sp>
      <p:sp>
        <p:nvSpPr>
          <p:cNvPr id="9" name="Прямоугольник 8"/>
          <p:cNvSpPr/>
          <p:nvPr/>
        </p:nvSpPr>
        <p:spPr>
          <a:xfrm>
            <a:off x="358343" y="4149080"/>
            <a:ext cx="8318112" cy="830997"/>
          </a:xfrm>
          <a:prstGeom prst="rect">
            <a:avLst/>
          </a:prstGeom>
        </p:spPr>
        <p:txBody>
          <a:bodyPr wrap="square">
            <a:spAutoFit/>
          </a:bodyPr>
          <a:lstStyle/>
          <a:p>
            <a:r>
              <a:rPr lang="ru-RU" sz="2400" dirty="0">
                <a:solidFill>
                  <a:schemeClr val="bg1"/>
                </a:solidFill>
                <a:effectLst>
                  <a:outerShdw blurRad="38100" dist="38100" dir="2700000" algn="tl">
                    <a:srgbClr val="000000">
                      <a:alpha val="43137"/>
                    </a:srgbClr>
                  </a:outerShdw>
                </a:effectLst>
              </a:rPr>
              <a:t>После вскрытия второго конверта нотариус сразу </a:t>
            </a:r>
            <a:r>
              <a:rPr lang="ru-RU" sz="2400" dirty="0" smtClean="0">
                <a:solidFill>
                  <a:schemeClr val="bg1"/>
                </a:solidFill>
                <a:effectLst>
                  <a:outerShdw blurRad="38100" dist="38100" dir="2700000" algn="tl">
                    <a:srgbClr val="000000">
                      <a:alpha val="43137"/>
                    </a:srgbClr>
                  </a:outerShdw>
                </a:effectLst>
              </a:rPr>
              <a:t>вслух </a:t>
            </a:r>
            <a:r>
              <a:rPr lang="ru-RU" sz="2400" dirty="0">
                <a:solidFill>
                  <a:schemeClr val="bg1"/>
                </a:solidFill>
                <a:effectLst>
                  <a:outerShdw blurRad="38100" dist="38100" dir="2700000" algn="tl">
                    <a:srgbClr val="000000">
                      <a:alpha val="43137"/>
                    </a:srgbClr>
                  </a:outerShdw>
                </a:effectLst>
              </a:rPr>
              <a:t>зачитывает присутствующим текст </a:t>
            </a:r>
            <a:r>
              <a:rPr lang="ru-RU" sz="2400" dirty="0" smtClean="0">
                <a:solidFill>
                  <a:schemeClr val="bg1"/>
                </a:solidFill>
                <a:effectLst>
                  <a:outerShdw blurRad="38100" dist="38100" dir="2700000" algn="tl">
                    <a:srgbClr val="000000">
                      <a:alpha val="43137"/>
                    </a:srgbClr>
                  </a:outerShdw>
                </a:effectLst>
              </a:rPr>
              <a:t>завещания</a:t>
            </a:r>
            <a:r>
              <a:rPr lang="ru-RU" sz="2400" dirty="0">
                <a:solidFill>
                  <a:schemeClr val="bg1"/>
                </a:solidFill>
                <a:effectLst>
                  <a:outerShdw blurRad="38100" dist="38100" dir="2700000" algn="tl">
                    <a:srgbClr val="000000">
                      <a:alpha val="43137"/>
                    </a:srgbClr>
                  </a:outerShdw>
                </a:effectLst>
              </a:rPr>
              <a:t>.</a:t>
            </a:r>
          </a:p>
        </p:txBody>
      </p:sp>
      <p:sp>
        <p:nvSpPr>
          <p:cNvPr id="10" name="Прямоугольник 9"/>
          <p:cNvSpPr/>
          <p:nvPr/>
        </p:nvSpPr>
        <p:spPr>
          <a:xfrm>
            <a:off x="323528" y="5157192"/>
            <a:ext cx="8315586" cy="1200329"/>
          </a:xfrm>
          <a:prstGeom prst="rect">
            <a:avLst/>
          </a:prstGeom>
        </p:spPr>
        <p:txBody>
          <a:bodyPr wrap="square">
            <a:spAutoFit/>
          </a:bodyPr>
          <a:lstStyle/>
          <a:p>
            <a:r>
              <a:rPr lang="ru-RU" sz="2400" dirty="0">
                <a:solidFill>
                  <a:schemeClr val="bg1"/>
                </a:solidFill>
                <a:effectLst>
                  <a:outerShdw blurRad="38100" dist="38100" dir="2700000" algn="tl">
                    <a:srgbClr val="000000">
                      <a:alpha val="43137"/>
                    </a:srgbClr>
                  </a:outerShdw>
                </a:effectLst>
              </a:rPr>
              <a:t>После оглашения завещания </a:t>
            </a:r>
            <a:r>
              <a:rPr lang="ru-RU" sz="2400" b="1" u="sng" dirty="0">
                <a:solidFill>
                  <a:schemeClr val="bg1"/>
                </a:solidFill>
                <a:effectLst>
                  <a:outerShdw blurRad="38100" dist="38100" dir="2700000" algn="tl">
                    <a:srgbClr val="000000">
                      <a:alpha val="43137"/>
                    </a:srgbClr>
                  </a:outerShdw>
                </a:effectLst>
              </a:rPr>
              <a:t>нотариус составляет </a:t>
            </a:r>
            <a:r>
              <a:rPr lang="ru-RU" sz="2400" b="1" u="sng" dirty="0" smtClean="0">
                <a:solidFill>
                  <a:schemeClr val="bg1"/>
                </a:solidFill>
                <a:effectLst>
                  <a:outerShdw blurRad="38100" dist="38100" dir="2700000" algn="tl">
                    <a:srgbClr val="000000">
                      <a:alpha val="43137"/>
                    </a:srgbClr>
                  </a:outerShdw>
                </a:effectLst>
              </a:rPr>
              <a:t>протокол</a:t>
            </a:r>
            <a:r>
              <a:rPr lang="ru-RU" sz="2400" dirty="0">
                <a:solidFill>
                  <a:schemeClr val="bg1"/>
                </a:solidFill>
                <a:effectLst>
                  <a:outerShdw blurRad="38100" dist="38100" dir="2700000" algn="tl">
                    <a:srgbClr val="000000">
                      <a:alpha val="43137"/>
                    </a:srgbClr>
                  </a:outerShdw>
                </a:effectLst>
              </a:rPr>
              <a:t>, удостоверяющий факт вскрытия и оглашения завещания и содержащий полный текст </a:t>
            </a:r>
            <a:r>
              <a:rPr lang="ru-RU" sz="2400" dirty="0" smtClean="0">
                <a:solidFill>
                  <a:schemeClr val="bg1"/>
                </a:solidFill>
                <a:effectLst>
                  <a:outerShdw blurRad="38100" dist="38100" dir="2700000" algn="tl">
                    <a:srgbClr val="000000">
                      <a:alpha val="43137"/>
                    </a:srgbClr>
                  </a:outerShdw>
                </a:effectLst>
              </a:rPr>
              <a:t>завещания.</a:t>
            </a:r>
            <a:endParaRPr lang="ru-RU" sz="2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39241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рямоугольник 2"/>
          <p:cNvSpPr/>
          <p:nvPr/>
        </p:nvSpPr>
        <p:spPr>
          <a:xfrm>
            <a:off x="130678" y="154732"/>
            <a:ext cx="8928992" cy="6624736"/>
          </a:xfrm>
          <a:prstGeom prst="rect">
            <a:avLst/>
          </a:prstGeom>
          <a:solidFill>
            <a:schemeClr val="accent4">
              <a:lumMod val="5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4" name="Заголовок 1"/>
          <p:cNvSpPr txBox="1">
            <a:spLocks/>
          </p:cNvSpPr>
          <p:nvPr/>
        </p:nvSpPr>
        <p:spPr>
          <a:xfrm>
            <a:off x="480374" y="836712"/>
            <a:ext cx="8229600" cy="11521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ru-RU" b="1" dirty="0" smtClean="0">
                <a:effectLst>
                  <a:outerShdw blurRad="38100" dist="38100" dir="2700000" algn="tl">
                    <a:srgbClr val="000000">
                      <a:alpha val="43137"/>
                    </a:srgbClr>
                  </a:outerShdw>
                </a:effectLst>
              </a:rPr>
              <a:t>Исполнение завещания</a:t>
            </a:r>
            <a:endParaRPr lang="ru-RU" dirty="0"/>
          </a:p>
        </p:txBody>
      </p:sp>
      <p:pic>
        <p:nvPicPr>
          <p:cNvPr id="4099" name="Picture 3" descr="C:\Users\Евгения\Desktop\ispolnenie-zaveshchaniy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7530" y="2348880"/>
            <a:ext cx="4895288" cy="3164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2312664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7504" y="116632"/>
            <a:ext cx="8928992" cy="662473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dirty="0"/>
          </a:p>
          <a:p>
            <a:pPr algn="ctr"/>
            <a:endParaRPr lang="ru-RU" dirty="0"/>
          </a:p>
        </p:txBody>
      </p:sp>
      <p:sp>
        <p:nvSpPr>
          <p:cNvPr id="4" name="Прямоугольник 3"/>
          <p:cNvSpPr/>
          <p:nvPr/>
        </p:nvSpPr>
        <p:spPr>
          <a:xfrm>
            <a:off x="323528" y="505122"/>
            <a:ext cx="8496944" cy="5847755"/>
          </a:xfrm>
          <a:prstGeom prst="rect">
            <a:avLst/>
          </a:prstGeom>
        </p:spPr>
        <p:txBody>
          <a:bodyPr wrap="square">
            <a:spAutoFit/>
          </a:bodyPr>
          <a:lstStyle/>
          <a:p>
            <a:r>
              <a:rPr lang="ru-RU" sz="22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Исполнение завещания осуществляется</a:t>
            </a:r>
            <a:r>
              <a:rPr lang="ru-RU"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наследниками по завещанию, за исключением случаев, когда его исполнение полностью или в определенной части осуществляется исполнителем </a:t>
            </a:r>
            <a:r>
              <a:rPr lang="ru-RU" sz="22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завещания.</a:t>
            </a:r>
          </a:p>
          <a:p>
            <a:endParaRPr lang="ru-RU" sz="2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ru-RU" sz="2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Завещатель может поручить исполнение завещания указанному им в завещании </a:t>
            </a:r>
            <a:r>
              <a:rPr lang="ru-RU" sz="22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гражданину-душеприказчику (исполнителю завещания)</a:t>
            </a:r>
            <a:r>
              <a:rPr lang="ru-RU"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независимо от того, является ли этот гражданин наследником</a:t>
            </a:r>
            <a:r>
              <a:rPr lang="ru-RU" sz="22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endParaRPr lang="ru-RU" sz="2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ru-RU" sz="2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Завещатель может в завещании </a:t>
            </a:r>
            <a:r>
              <a:rPr lang="ru-RU" sz="22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возложить на одного или нескольких наследников по завещанию или по закону обязанность</a:t>
            </a:r>
            <a:r>
              <a:rPr lang="ru-RU" sz="2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совершить какое-либо действие имущественного или неимущественного характера, направленное на осуществление общеполезной цели (завещательное возложение). Такая же обязанность может быть возложена на исполнителя </a:t>
            </a:r>
            <a:r>
              <a:rPr lang="ru-RU" sz="22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завещания.</a:t>
            </a:r>
            <a:endParaRPr lang="ru-RU" sz="2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1041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effectLst>
                  <a:outerShdw blurRad="38100" dist="38100" dir="2700000" algn="tl">
                    <a:srgbClr val="000000">
                      <a:alpha val="43137"/>
                    </a:srgbClr>
                  </a:outerShdw>
                </a:effectLst>
              </a:rPr>
              <a:t>Тарифы за совершение нотариальных действий</a:t>
            </a:r>
            <a:endParaRPr lang="ru-RU" b="1" dirty="0">
              <a:effectLst>
                <a:outerShdw blurRad="38100" dist="38100" dir="2700000" algn="tl">
                  <a:srgbClr val="000000">
                    <a:alpha val="43137"/>
                  </a:srgbClr>
                </a:outerShdw>
              </a:effectLst>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377012814"/>
              </p:ext>
            </p:extLst>
          </p:nvPr>
        </p:nvGraphicFramePr>
        <p:xfrm>
          <a:off x="107504" y="1628799"/>
          <a:ext cx="8856985" cy="5103285"/>
        </p:xfrm>
        <a:graphic>
          <a:graphicData uri="http://schemas.openxmlformats.org/drawingml/2006/table">
            <a:tbl>
              <a:tblPr firstRow="1" bandRow="1">
                <a:tableStyleId>{69CF1AB2-1976-4502-BF36-3FF5EA218861}</a:tableStyleId>
              </a:tblPr>
              <a:tblGrid>
                <a:gridCol w="2808312"/>
                <a:gridCol w="1728192"/>
                <a:gridCol w="2757484"/>
                <a:gridCol w="1562997"/>
              </a:tblGrid>
              <a:tr h="1014569">
                <a:tc>
                  <a:txBody>
                    <a:bodyPr/>
                    <a:lstStyle/>
                    <a:p>
                      <a:pPr algn="ctr"/>
                      <a:r>
                        <a:rPr lang="ru-RU" sz="2100" dirty="0" smtClean="0"/>
                        <a:t>Нотариальное действие</a:t>
                      </a:r>
                      <a:endParaRPr lang="ru-RU" sz="2100" dirty="0"/>
                    </a:p>
                  </a:txBody>
                  <a:tcPr/>
                </a:tc>
                <a:tc>
                  <a:txBody>
                    <a:bodyPr/>
                    <a:lstStyle/>
                    <a:p>
                      <a:pPr algn="ctr"/>
                      <a:r>
                        <a:rPr lang="ru-RU" sz="2100" dirty="0" smtClean="0"/>
                        <a:t>Тариф</a:t>
                      </a:r>
                      <a:endParaRPr lang="ru-RU" sz="2100" dirty="0"/>
                    </a:p>
                  </a:txBody>
                  <a:tcPr/>
                </a:tc>
                <a:tc>
                  <a:txBody>
                    <a:bodyPr/>
                    <a:lstStyle/>
                    <a:p>
                      <a:pPr algn="ctr"/>
                      <a:r>
                        <a:rPr lang="ru-RU" sz="2100" dirty="0" smtClean="0"/>
                        <a:t>Услуги правового и технического характера</a:t>
                      </a:r>
                      <a:endParaRPr lang="ru-RU" sz="2100" dirty="0"/>
                    </a:p>
                  </a:txBody>
                  <a:tcPr/>
                </a:tc>
                <a:tc>
                  <a:txBody>
                    <a:bodyPr/>
                    <a:lstStyle/>
                    <a:p>
                      <a:pPr algn="ctr"/>
                      <a:r>
                        <a:rPr lang="ru-RU" sz="2100" dirty="0" smtClean="0"/>
                        <a:t>Итого</a:t>
                      </a:r>
                      <a:endParaRPr lang="ru-RU" sz="2100" dirty="0"/>
                    </a:p>
                  </a:txBody>
                  <a:tcPr/>
                </a:tc>
              </a:tr>
              <a:tr h="705787">
                <a:tc>
                  <a:txBody>
                    <a:bodyPr/>
                    <a:lstStyle/>
                    <a:p>
                      <a:pPr algn="ctr"/>
                      <a:r>
                        <a:rPr lang="ru-RU" sz="2100" dirty="0" smtClean="0"/>
                        <a:t>Завещание</a:t>
                      </a:r>
                      <a:endParaRPr lang="ru-RU" sz="2100" dirty="0"/>
                    </a:p>
                  </a:txBody>
                  <a:tcPr/>
                </a:tc>
                <a:tc>
                  <a:txBody>
                    <a:bodyPr/>
                    <a:lstStyle/>
                    <a:p>
                      <a:pPr algn="ctr"/>
                      <a:r>
                        <a:rPr lang="ru-RU" sz="2100" dirty="0" smtClean="0"/>
                        <a:t>100 руб.</a:t>
                      </a:r>
                      <a:endParaRPr lang="ru-RU" sz="2100" baseline="0" dirty="0" smtClean="0"/>
                    </a:p>
                    <a:p>
                      <a:endParaRPr lang="ru-RU" sz="2100" dirty="0"/>
                    </a:p>
                  </a:txBody>
                  <a:tcPr/>
                </a:tc>
                <a:tc>
                  <a:txBody>
                    <a:bodyPr/>
                    <a:lstStyle/>
                    <a:p>
                      <a:pPr algn="ctr"/>
                      <a:r>
                        <a:rPr lang="ru-RU" sz="2100" dirty="0" smtClean="0"/>
                        <a:t>2000 руб.</a:t>
                      </a:r>
                      <a:endParaRPr lang="ru-RU" sz="2100" dirty="0"/>
                    </a:p>
                  </a:txBody>
                  <a:tcPr/>
                </a:tc>
                <a:tc>
                  <a:txBody>
                    <a:bodyPr/>
                    <a:lstStyle/>
                    <a:p>
                      <a:pPr algn="ctr"/>
                      <a:r>
                        <a:rPr lang="ru-RU" sz="2100" dirty="0" smtClean="0"/>
                        <a:t>2100 руб.</a:t>
                      </a:r>
                      <a:endParaRPr lang="ru-RU" sz="2100" dirty="0"/>
                    </a:p>
                  </a:txBody>
                  <a:tcPr/>
                </a:tc>
              </a:tr>
              <a:tr h="934993">
                <a:tc>
                  <a:txBody>
                    <a:bodyPr/>
                    <a:lstStyle/>
                    <a:p>
                      <a:pPr algn="ctr"/>
                      <a:r>
                        <a:rPr lang="ru-RU" sz="2100" dirty="0" smtClean="0"/>
                        <a:t>Принятие закрытого завещания</a:t>
                      </a:r>
                      <a:endParaRPr lang="ru-RU" sz="2100" dirty="0"/>
                    </a:p>
                  </a:txBody>
                  <a:tcPr/>
                </a:tc>
                <a:tc>
                  <a:txBody>
                    <a:bodyPr/>
                    <a:lstStyle/>
                    <a:p>
                      <a:pPr algn="ctr"/>
                      <a:r>
                        <a:rPr lang="ru-RU" sz="2100" dirty="0" smtClean="0"/>
                        <a:t>100</a:t>
                      </a:r>
                      <a:r>
                        <a:rPr lang="ru-RU" sz="2100" baseline="0" dirty="0" smtClean="0"/>
                        <a:t> руб.</a:t>
                      </a:r>
                      <a:endParaRPr lang="ru-RU" sz="2100" dirty="0"/>
                    </a:p>
                  </a:txBody>
                  <a:tcPr/>
                </a:tc>
                <a:tc>
                  <a:txBody>
                    <a:bodyPr/>
                    <a:lstStyle/>
                    <a:p>
                      <a:pPr algn="ctr"/>
                      <a:r>
                        <a:rPr lang="ru-RU" sz="2100" dirty="0" smtClean="0"/>
                        <a:t>3700 руб. </a:t>
                      </a:r>
                      <a:endParaRPr lang="ru-RU" sz="2100" dirty="0"/>
                    </a:p>
                  </a:txBody>
                  <a:tcPr/>
                </a:tc>
                <a:tc>
                  <a:txBody>
                    <a:bodyPr/>
                    <a:lstStyle/>
                    <a:p>
                      <a:pPr algn="ctr"/>
                      <a:r>
                        <a:rPr lang="ru-RU" sz="2100" dirty="0" smtClean="0"/>
                        <a:t>3800 руб.</a:t>
                      </a:r>
                      <a:endParaRPr lang="ru-RU" sz="2100" dirty="0"/>
                    </a:p>
                  </a:txBody>
                  <a:tcPr/>
                </a:tc>
              </a:tr>
              <a:tr h="1218323">
                <a:tc>
                  <a:txBody>
                    <a:bodyPr/>
                    <a:lstStyle/>
                    <a:p>
                      <a:pPr algn="ctr"/>
                      <a:r>
                        <a:rPr lang="ru-RU" sz="2100" dirty="0" smtClean="0"/>
                        <a:t>Вскрытие конверта и оглашение закрытого завещания</a:t>
                      </a:r>
                      <a:endParaRPr lang="ru-RU" sz="2100" dirty="0"/>
                    </a:p>
                  </a:txBody>
                  <a:tcPr/>
                </a:tc>
                <a:tc>
                  <a:txBody>
                    <a:bodyPr/>
                    <a:lstStyle/>
                    <a:p>
                      <a:pPr algn="ctr"/>
                      <a:r>
                        <a:rPr lang="ru-RU" sz="2100" dirty="0" smtClean="0"/>
                        <a:t>300 руб.</a:t>
                      </a:r>
                      <a:endParaRPr lang="ru-RU" sz="2100" dirty="0"/>
                    </a:p>
                  </a:txBody>
                  <a:tcPr/>
                </a:tc>
                <a:tc>
                  <a:txBody>
                    <a:bodyPr/>
                    <a:lstStyle/>
                    <a:p>
                      <a:pPr algn="ctr"/>
                      <a:r>
                        <a:rPr lang="ru-RU" sz="2100" dirty="0" smtClean="0"/>
                        <a:t>3700 руб.</a:t>
                      </a:r>
                      <a:endParaRPr lang="ru-RU" sz="2100" dirty="0"/>
                    </a:p>
                  </a:txBody>
                  <a:tcPr/>
                </a:tc>
                <a:tc>
                  <a:txBody>
                    <a:bodyPr/>
                    <a:lstStyle/>
                    <a:p>
                      <a:pPr algn="ctr"/>
                      <a:r>
                        <a:rPr lang="ru-RU" sz="2100" dirty="0" smtClean="0"/>
                        <a:t>4000 руб.</a:t>
                      </a:r>
                      <a:endParaRPr lang="ru-RU" sz="2100" dirty="0"/>
                    </a:p>
                  </a:txBody>
                  <a:tcPr/>
                </a:tc>
              </a:tr>
              <a:tr h="1166889">
                <a:tc>
                  <a:txBody>
                    <a:bodyPr/>
                    <a:lstStyle/>
                    <a:p>
                      <a:pPr algn="ctr"/>
                      <a:r>
                        <a:rPr lang="ru-RU" sz="2100" dirty="0" smtClean="0"/>
                        <a:t>Распоряжение об отмене завещания</a:t>
                      </a:r>
                      <a:endParaRPr lang="ru-RU" sz="2100" dirty="0"/>
                    </a:p>
                  </a:txBody>
                  <a:tcPr/>
                </a:tc>
                <a:tc>
                  <a:txBody>
                    <a:bodyPr/>
                    <a:lstStyle/>
                    <a:p>
                      <a:pPr algn="ctr"/>
                      <a:r>
                        <a:rPr lang="ru-RU" sz="2100" dirty="0" smtClean="0"/>
                        <a:t>500 руб.</a:t>
                      </a:r>
                      <a:endParaRPr lang="ru-RU" sz="2100" dirty="0"/>
                    </a:p>
                  </a:txBody>
                  <a:tcPr/>
                </a:tc>
                <a:tc>
                  <a:txBody>
                    <a:bodyPr/>
                    <a:lstStyle/>
                    <a:p>
                      <a:pPr algn="ctr"/>
                      <a:r>
                        <a:rPr lang="ru-RU" sz="2100" dirty="0" smtClean="0"/>
                        <a:t>500 руб.</a:t>
                      </a:r>
                      <a:endParaRPr lang="ru-RU" sz="2100" dirty="0"/>
                    </a:p>
                  </a:txBody>
                  <a:tcPr/>
                </a:tc>
                <a:tc>
                  <a:txBody>
                    <a:bodyPr/>
                    <a:lstStyle/>
                    <a:p>
                      <a:pPr algn="ctr"/>
                      <a:r>
                        <a:rPr lang="ru-RU" sz="2100" dirty="0" smtClean="0"/>
                        <a:t>1000 руб.</a:t>
                      </a:r>
                      <a:endParaRPr lang="ru-RU" sz="2100" dirty="0"/>
                    </a:p>
                  </a:txBody>
                  <a:tcPr/>
                </a:tc>
              </a:tr>
            </a:tbl>
          </a:graphicData>
        </a:graphic>
      </p:graphicFrame>
    </p:spTree>
    <p:extLst>
      <p:ext uri="{BB962C8B-B14F-4D97-AF65-F5344CB8AC3E}">
        <p14:creationId xmlns:p14="http://schemas.microsoft.com/office/powerpoint/2010/main" val="18646318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11960" y="2564903"/>
            <a:ext cx="4576932" cy="3561575"/>
          </a:xfrm>
        </p:spPr>
        <p:txBody>
          <a:bodyPr/>
          <a:lstStyle/>
          <a:p>
            <a:pPr marL="45720" indent="0" algn="r">
              <a:buNone/>
            </a:pPr>
            <a:r>
              <a:rPr lang="ru-RU" u="sng" dirty="0" smtClean="0">
                <a:solidFill>
                  <a:schemeClr val="tx1"/>
                </a:solidFill>
                <a:effectLst>
                  <a:outerShdw blurRad="38100" dist="38100" dir="2700000" algn="tl">
                    <a:srgbClr val="000000">
                      <a:alpha val="43137"/>
                    </a:srgbClr>
                  </a:outerShdw>
                </a:effectLst>
              </a:rPr>
              <a:t>Автор:</a:t>
            </a:r>
            <a:r>
              <a:rPr lang="ru-RU" dirty="0" smtClean="0">
                <a:solidFill>
                  <a:schemeClr val="tx1"/>
                </a:solidFill>
                <a:effectLst>
                  <a:outerShdw blurRad="38100" dist="38100" dir="2700000" algn="tl">
                    <a:srgbClr val="000000">
                      <a:alpha val="43137"/>
                    </a:srgbClr>
                  </a:outerShdw>
                </a:effectLst>
              </a:rPr>
              <a:t> </a:t>
            </a:r>
            <a:endParaRPr lang="ru-RU" dirty="0" smtClean="0">
              <a:solidFill>
                <a:schemeClr val="tx1"/>
              </a:solidFill>
              <a:effectLst>
                <a:outerShdw blurRad="38100" dist="38100" dir="2700000" algn="tl">
                  <a:srgbClr val="000000">
                    <a:alpha val="43137"/>
                  </a:srgbClr>
                </a:outerShdw>
              </a:effectLst>
            </a:endParaRPr>
          </a:p>
          <a:p>
            <a:pPr marL="45720" indent="0" algn="r">
              <a:buNone/>
            </a:pPr>
            <a:r>
              <a:rPr lang="ru-RU" dirty="0" smtClean="0">
                <a:solidFill>
                  <a:schemeClr val="tx1"/>
                </a:solidFill>
              </a:rPr>
              <a:t>Тихонова </a:t>
            </a:r>
            <a:r>
              <a:rPr lang="ru-RU" dirty="0" smtClean="0">
                <a:solidFill>
                  <a:schemeClr val="tx1"/>
                </a:solidFill>
              </a:rPr>
              <a:t>Евгения, студентка 642 группы </a:t>
            </a:r>
            <a:r>
              <a:rPr lang="ru-RU" dirty="0" smtClean="0">
                <a:solidFill>
                  <a:schemeClr val="tx1"/>
                </a:solidFill>
              </a:rPr>
              <a:t>юридического института</a:t>
            </a:r>
            <a:endParaRPr lang="ru-RU" dirty="0" smtClean="0">
              <a:solidFill>
                <a:schemeClr val="tx1"/>
              </a:solidFill>
            </a:endParaRPr>
          </a:p>
          <a:p>
            <a:pPr marL="45720" indent="0" algn="r">
              <a:buNone/>
            </a:pPr>
            <a:endParaRPr lang="ru-RU" dirty="0">
              <a:solidFill>
                <a:schemeClr val="tx1"/>
              </a:solidFill>
              <a:effectLst>
                <a:outerShdw blurRad="38100" dist="38100" dir="2700000" algn="tl">
                  <a:srgbClr val="000000">
                    <a:alpha val="43137"/>
                  </a:srgbClr>
                </a:outerShdw>
              </a:effectLst>
            </a:endParaRPr>
          </a:p>
          <a:p>
            <a:pPr marL="45720" indent="0" algn="r">
              <a:buNone/>
            </a:pPr>
            <a:r>
              <a:rPr lang="ru-RU" u="sng" dirty="0" smtClean="0">
                <a:solidFill>
                  <a:schemeClr val="tx1"/>
                </a:solidFill>
                <a:effectLst>
                  <a:outerShdw blurRad="38100" dist="38100" dir="2700000" algn="tl">
                    <a:srgbClr val="000000">
                      <a:alpha val="43137"/>
                    </a:srgbClr>
                  </a:outerShdw>
                </a:effectLst>
              </a:rPr>
              <a:t>Научный руководитель:</a:t>
            </a:r>
            <a:r>
              <a:rPr lang="ru-RU" dirty="0" smtClean="0">
                <a:solidFill>
                  <a:schemeClr val="tx1"/>
                </a:solidFill>
                <a:effectLst>
                  <a:outerShdw blurRad="38100" dist="38100" dir="2700000" algn="tl">
                    <a:srgbClr val="000000">
                      <a:alpha val="43137"/>
                    </a:srgbClr>
                  </a:outerShdw>
                </a:effectLst>
              </a:rPr>
              <a:t> </a:t>
            </a:r>
            <a:endParaRPr lang="ru-RU" dirty="0" smtClean="0">
              <a:solidFill>
                <a:schemeClr val="tx1"/>
              </a:solidFill>
              <a:effectLst>
                <a:outerShdw blurRad="38100" dist="38100" dir="2700000" algn="tl">
                  <a:srgbClr val="000000">
                    <a:alpha val="43137"/>
                  </a:srgbClr>
                </a:outerShdw>
              </a:effectLst>
            </a:endParaRPr>
          </a:p>
          <a:p>
            <a:pPr marL="45720" indent="0" algn="r">
              <a:buNone/>
            </a:pPr>
            <a:r>
              <a:rPr lang="ru-RU" dirty="0" err="1" smtClean="0">
                <a:solidFill>
                  <a:schemeClr val="tx1"/>
                </a:solidFill>
              </a:rPr>
              <a:t>Курова</a:t>
            </a:r>
            <a:r>
              <a:rPr lang="ru-RU" dirty="0" smtClean="0">
                <a:solidFill>
                  <a:schemeClr val="tx1"/>
                </a:solidFill>
              </a:rPr>
              <a:t> </a:t>
            </a:r>
            <a:r>
              <a:rPr lang="ru-RU" dirty="0" err="1" smtClean="0">
                <a:solidFill>
                  <a:schemeClr val="tx1"/>
                </a:solidFill>
              </a:rPr>
              <a:t>НатальяНиколаевна</a:t>
            </a:r>
            <a:r>
              <a:rPr lang="ru-RU" dirty="0" smtClean="0">
                <a:solidFill>
                  <a:schemeClr val="tx1"/>
                </a:solidFill>
              </a:rPr>
              <a:t>, </a:t>
            </a:r>
            <a:r>
              <a:rPr lang="ru-RU" dirty="0" err="1">
                <a:solidFill>
                  <a:schemeClr val="tx1"/>
                </a:solidFill>
              </a:rPr>
              <a:t>к.ю.н</a:t>
            </a:r>
            <a:r>
              <a:rPr lang="ru-RU" dirty="0" smtClean="0">
                <a:solidFill>
                  <a:schemeClr val="tx1"/>
                </a:solidFill>
              </a:rPr>
              <a:t>., </a:t>
            </a:r>
            <a:r>
              <a:rPr lang="ru-RU" dirty="0" smtClean="0">
                <a:solidFill>
                  <a:schemeClr val="tx1"/>
                </a:solidFill>
              </a:rPr>
              <a:t>доцент</a:t>
            </a:r>
            <a:endParaRPr lang="ru-RU" dirty="0">
              <a:solidFill>
                <a:schemeClr val="tx1"/>
              </a:solidFill>
            </a:endParaRPr>
          </a:p>
        </p:txBody>
      </p:sp>
      <p:sp>
        <p:nvSpPr>
          <p:cNvPr id="2" name="Заголовок 1"/>
          <p:cNvSpPr>
            <a:spLocks noGrp="1"/>
          </p:cNvSpPr>
          <p:nvPr>
            <p:ph type="title"/>
          </p:nvPr>
        </p:nvSpPr>
        <p:spPr/>
        <p:txBody>
          <a:bodyPr/>
          <a:lstStyle/>
          <a:p>
            <a:r>
              <a:rPr lang="ru-RU" sz="4400" b="1" dirty="0" smtClean="0">
                <a:effectLst>
                  <a:outerShdw blurRad="38100" dist="38100" dir="2700000" algn="tl">
                    <a:srgbClr val="000000">
                      <a:alpha val="43137"/>
                    </a:srgbClr>
                  </a:outerShdw>
                </a:effectLst>
              </a:rPr>
              <a:t>Спасибо за внимание!</a:t>
            </a:r>
            <a:endParaRPr lang="ru-RU"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302759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116632"/>
            <a:ext cx="8928992" cy="662473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dirty="0"/>
          </a:p>
          <a:p>
            <a:pPr algn="ctr"/>
            <a:endParaRPr lang="ru-RU" dirty="0"/>
          </a:p>
        </p:txBody>
      </p:sp>
      <p:sp>
        <p:nvSpPr>
          <p:cNvPr id="5" name="Прямоугольник 4"/>
          <p:cNvSpPr/>
          <p:nvPr/>
        </p:nvSpPr>
        <p:spPr>
          <a:xfrm>
            <a:off x="323528" y="404664"/>
            <a:ext cx="8496944" cy="6124754"/>
          </a:xfrm>
          <a:prstGeom prst="rect">
            <a:avLst/>
          </a:prstGeom>
        </p:spPr>
        <p:txBody>
          <a:bodyPr wrap="square">
            <a:spAutoFit/>
          </a:bodyPr>
          <a:lstStyle/>
          <a:p>
            <a:r>
              <a:rPr lang="ru-RU" sz="28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Завещание</a:t>
            </a:r>
            <a:r>
              <a:rPr lang="ru-RU"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это письменный документ, представляющий собой одностороннюю сделку, совершив которую гражданин реализует свое право на распоряжение имуществом после </a:t>
            </a:r>
            <a:r>
              <a:rPr lang="ru-RU"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смерти.</a:t>
            </a:r>
          </a:p>
          <a:p>
            <a:endParaRPr lang="ru-RU"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ru-RU"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 территории Российской Федерации завещание может быть удостоверено </a:t>
            </a:r>
            <a:r>
              <a:rPr lang="ru-RU" sz="28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любым нотариусом</a:t>
            </a:r>
            <a:r>
              <a:rPr lang="ru-RU"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независимо от места жительства </a:t>
            </a:r>
            <a:r>
              <a:rPr lang="ru-RU"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завещателя.</a:t>
            </a:r>
          </a:p>
          <a:p>
            <a:endParaRPr lang="ru-RU"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ru-RU" sz="28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 общему правилу </a:t>
            </a:r>
            <a:r>
              <a:rPr lang="ru-RU"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завещание должно быть составлено в письменной форме и удостоверено </a:t>
            </a:r>
            <a:r>
              <a:rPr lang="ru-RU"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нотариусом.</a:t>
            </a:r>
            <a:endParaRPr lang="ru-RU"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00039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effectLst>
                  <a:outerShdw blurRad="38100" dist="38100" dir="2700000" algn="tl">
                    <a:srgbClr val="000000">
                      <a:alpha val="43137"/>
                    </a:srgbClr>
                  </a:outerShdw>
                </a:effectLst>
              </a:rPr>
              <a:t>Иные лица, уполномоченные удостоверять завещания:</a:t>
            </a:r>
            <a:endParaRPr lang="ru-RU" b="1" dirty="0">
              <a:effectLst>
                <a:outerShdw blurRad="38100" dist="38100" dir="2700000" algn="tl">
                  <a:srgbClr val="000000">
                    <a:alpha val="43137"/>
                  </a:srgbClr>
                </a:outerShdw>
              </a:effectLst>
            </a:endParaRPr>
          </a:p>
        </p:txBody>
      </p:sp>
      <p:sp>
        <p:nvSpPr>
          <p:cNvPr id="4" name="Прямоугольник 3"/>
          <p:cNvSpPr/>
          <p:nvPr/>
        </p:nvSpPr>
        <p:spPr>
          <a:xfrm>
            <a:off x="364849" y="1628799"/>
            <a:ext cx="4567191" cy="5293757"/>
          </a:xfrm>
          <a:prstGeom prst="rect">
            <a:avLst/>
          </a:prstGeom>
        </p:spPr>
        <p:txBody>
          <a:bodyPr wrap="square" numCol="1">
            <a:spAutoFit/>
          </a:bodyPr>
          <a:lstStyle/>
          <a:p>
            <a:pPr lvl="0" indent="-342900">
              <a:spcBef>
                <a:spcPts val="600"/>
              </a:spcBef>
              <a:buFont typeface="Wingdings" panose="05000000000000000000" pitchFamily="2" charset="2"/>
              <a:buChar char="Ø"/>
            </a:pPr>
            <a:r>
              <a:rPr lang="ru-RU" sz="2200" dirty="0" smtClean="0"/>
              <a:t>должностные лица </a:t>
            </a:r>
            <a:r>
              <a:rPr lang="ru-RU" sz="2200" dirty="0"/>
              <a:t>органов местного </a:t>
            </a:r>
            <a:r>
              <a:rPr lang="ru-RU" sz="2200" dirty="0" smtClean="0"/>
              <a:t>самоуправления;</a:t>
            </a:r>
          </a:p>
          <a:p>
            <a:pPr lvl="0" indent="-342900">
              <a:spcBef>
                <a:spcPts val="600"/>
              </a:spcBef>
              <a:buFont typeface="Wingdings" panose="05000000000000000000" pitchFamily="2" charset="2"/>
              <a:buChar char="Ø"/>
            </a:pPr>
            <a:r>
              <a:rPr lang="ru-RU" sz="2200" dirty="0" smtClean="0"/>
              <a:t>должностные лица </a:t>
            </a:r>
            <a:r>
              <a:rPr lang="ru-RU" sz="2200" dirty="0"/>
              <a:t>консульских учреждений </a:t>
            </a:r>
            <a:r>
              <a:rPr lang="ru-RU" sz="2200" dirty="0" smtClean="0"/>
              <a:t>России</a:t>
            </a:r>
            <a:r>
              <a:rPr lang="ru-RU" sz="2200" dirty="0"/>
              <a:t>;</a:t>
            </a:r>
          </a:p>
          <a:p>
            <a:pPr lvl="0" indent="-342900">
              <a:spcBef>
                <a:spcPts val="600"/>
              </a:spcBef>
              <a:buFont typeface="Wingdings" panose="05000000000000000000" pitchFamily="2" charset="2"/>
              <a:buChar char="Ø"/>
            </a:pPr>
            <a:r>
              <a:rPr lang="ru-RU" sz="2200" dirty="0" smtClean="0"/>
              <a:t>главные врачи</a:t>
            </a:r>
            <a:r>
              <a:rPr lang="ru-RU" sz="2200" dirty="0"/>
              <a:t>, их </a:t>
            </a:r>
            <a:r>
              <a:rPr lang="ru-RU" sz="2200" dirty="0" smtClean="0"/>
              <a:t>заместители </a:t>
            </a:r>
            <a:r>
              <a:rPr lang="ru-RU" sz="2200" dirty="0"/>
              <a:t>по медицинской </a:t>
            </a:r>
            <a:r>
              <a:rPr lang="ru-RU" sz="2200" dirty="0" smtClean="0"/>
              <a:t>части, дежурные врачи </a:t>
            </a:r>
            <a:r>
              <a:rPr lang="ru-RU" sz="2200" dirty="0"/>
              <a:t>больниц, </a:t>
            </a:r>
            <a:r>
              <a:rPr lang="ru-RU" sz="2200" dirty="0" smtClean="0"/>
              <a:t>госпиталей, </a:t>
            </a:r>
            <a:r>
              <a:rPr lang="ru-RU" sz="2200" dirty="0"/>
              <a:t>других медицинских </a:t>
            </a:r>
            <a:r>
              <a:rPr lang="ru-RU" sz="2200" dirty="0" smtClean="0"/>
              <a:t>организаций;</a:t>
            </a:r>
          </a:p>
          <a:p>
            <a:pPr lvl="0" indent="-342900">
              <a:spcBef>
                <a:spcPts val="600"/>
              </a:spcBef>
              <a:buFont typeface="Wingdings" panose="05000000000000000000" pitchFamily="2" charset="2"/>
              <a:buChar char="Ø"/>
            </a:pPr>
            <a:r>
              <a:rPr lang="ru-RU" sz="2200" dirty="0" smtClean="0"/>
              <a:t>директора </a:t>
            </a:r>
            <a:r>
              <a:rPr lang="ru-RU" sz="2200" dirty="0"/>
              <a:t>или </a:t>
            </a:r>
            <a:r>
              <a:rPr lang="ru-RU" sz="2200" dirty="0" smtClean="0"/>
              <a:t>главные врачи </a:t>
            </a:r>
            <a:r>
              <a:rPr lang="ru-RU" sz="2200" dirty="0"/>
              <a:t>домов для </a:t>
            </a:r>
            <a:r>
              <a:rPr lang="ru-RU" sz="2200" dirty="0" smtClean="0"/>
              <a:t>престарелых и инвалидов;</a:t>
            </a:r>
          </a:p>
          <a:p>
            <a:pPr lvl="0" indent="-342900">
              <a:spcBef>
                <a:spcPts val="600"/>
              </a:spcBef>
              <a:buFont typeface="Wingdings" panose="05000000000000000000" pitchFamily="2" charset="2"/>
              <a:buChar char="Ø"/>
            </a:pPr>
            <a:r>
              <a:rPr lang="ru-RU" sz="2200" dirty="0" smtClean="0"/>
              <a:t>капитаны </a:t>
            </a:r>
            <a:r>
              <a:rPr lang="ru-RU" sz="2200" dirty="0"/>
              <a:t>судов;</a:t>
            </a:r>
          </a:p>
          <a:p>
            <a:pPr lvl="0" indent="-342900">
              <a:spcBef>
                <a:spcPts val="600"/>
              </a:spcBef>
              <a:buFont typeface="Wingdings" panose="05000000000000000000" pitchFamily="2" charset="2"/>
              <a:buChar char="Ø"/>
            </a:pPr>
            <a:r>
              <a:rPr lang="ru-RU" sz="2200" dirty="0" smtClean="0"/>
              <a:t>начальники экспедиций;</a:t>
            </a:r>
            <a:endParaRPr lang="ru-RU" sz="2200" dirty="0"/>
          </a:p>
          <a:p>
            <a:pPr lvl="0" indent="-342900">
              <a:spcBef>
                <a:spcPts val="600"/>
              </a:spcBef>
              <a:buFont typeface="Wingdings" panose="05000000000000000000" pitchFamily="2" charset="2"/>
              <a:buChar char="Ø"/>
            </a:pPr>
            <a:endParaRPr lang="ru-RU" sz="2200" dirty="0"/>
          </a:p>
        </p:txBody>
      </p:sp>
      <p:sp>
        <p:nvSpPr>
          <p:cNvPr id="5" name="Прямоугольник 4"/>
          <p:cNvSpPr/>
          <p:nvPr/>
        </p:nvSpPr>
        <p:spPr>
          <a:xfrm>
            <a:off x="4932040" y="1709549"/>
            <a:ext cx="4067944" cy="3293209"/>
          </a:xfrm>
          <a:prstGeom prst="rect">
            <a:avLst/>
          </a:prstGeom>
        </p:spPr>
        <p:txBody>
          <a:bodyPr wrap="square">
            <a:spAutoFit/>
          </a:bodyPr>
          <a:lstStyle/>
          <a:p>
            <a:pPr lvl="0" indent="-342900">
              <a:spcBef>
                <a:spcPts val="600"/>
              </a:spcBef>
              <a:buFont typeface="Wingdings" panose="05000000000000000000" pitchFamily="2" charset="2"/>
              <a:buChar char="Ø"/>
            </a:pPr>
            <a:r>
              <a:rPr lang="ru-RU" sz="2200" dirty="0" smtClean="0"/>
              <a:t>командиры </a:t>
            </a:r>
            <a:r>
              <a:rPr lang="ru-RU" sz="2200" dirty="0"/>
              <a:t>воинских частей;</a:t>
            </a:r>
          </a:p>
          <a:p>
            <a:pPr lvl="0" indent="-342900">
              <a:spcBef>
                <a:spcPts val="600"/>
              </a:spcBef>
              <a:buFont typeface="Wingdings" panose="05000000000000000000" pitchFamily="2" charset="2"/>
              <a:buChar char="Ø"/>
            </a:pPr>
            <a:r>
              <a:rPr lang="ru-RU" sz="2200" dirty="0" smtClean="0"/>
              <a:t>начальники </a:t>
            </a:r>
            <a:r>
              <a:rPr lang="ru-RU" sz="2200" dirty="0"/>
              <a:t>мест лишения свободы;</a:t>
            </a:r>
          </a:p>
          <a:p>
            <a:pPr lvl="0" indent="-342900">
              <a:spcBef>
                <a:spcPts val="600"/>
              </a:spcBef>
              <a:buFont typeface="Wingdings" panose="05000000000000000000" pitchFamily="2" charset="2"/>
              <a:buChar char="Ø"/>
            </a:pPr>
            <a:r>
              <a:rPr lang="ru-RU" sz="2200" dirty="0" smtClean="0"/>
              <a:t>служащие банка - при удостоверении завещательного распоряжения денежными средствами в банке.</a:t>
            </a:r>
            <a:endParaRPr lang="ru-RU" sz="2200" dirty="0"/>
          </a:p>
        </p:txBody>
      </p:sp>
    </p:spTree>
    <p:extLst>
      <p:ext uri="{BB962C8B-B14F-4D97-AF65-F5344CB8AC3E}">
        <p14:creationId xmlns:p14="http://schemas.microsoft.com/office/powerpoint/2010/main" val="13782645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777" y="116632"/>
            <a:ext cx="8928992" cy="66247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1940625" y="460746"/>
            <a:ext cx="5328592" cy="23762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200" b="1" dirty="0">
                <a:effectLst>
                  <a:outerShdw blurRad="38100" dist="38100" dir="2700000" algn="tl">
                    <a:srgbClr val="000000">
                      <a:alpha val="43137"/>
                    </a:srgbClr>
                  </a:outerShdw>
                </a:effectLst>
              </a:rPr>
              <a:t>Совершение завещания в простой письменной форме </a:t>
            </a:r>
            <a:r>
              <a:rPr lang="ru-RU" sz="3200" b="1" dirty="0" smtClean="0">
                <a:effectLst>
                  <a:outerShdw blurRad="38100" dist="38100" dir="2700000" algn="tl">
                    <a:srgbClr val="000000">
                      <a:alpha val="43137"/>
                    </a:srgbClr>
                  </a:outerShdw>
                </a:effectLst>
              </a:rPr>
              <a:t>допускается</a:t>
            </a:r>
            <a:endParaRPr lang="ru-RU" sz="3200" b="1" dirty="0">
              <a:effectLst>
                <a:outerShdw blurRad="38100" dist="38100" dir="2700000" algn="tl">
                  <a:srgbClr val="000000">
                    <a:alpha val="43137"/>
                  </a:srgbClr>
                </a:outerShdw>
              </a:effectLst>
            </a:endParaRPr>
          </a:p>
        </p:txBody>
      </p:sp>
      <p:sp>
        <p:nvSpPr>
          <p:cNvPr id="11" name="Блок-схема: альтернативный процесс 10"/>
          <p:cNvSpPr/>
          <p:nvPr/>
        </p:nvSpPr>
        <p:spPr>
          <a:xfrm>
            <a:off x="971600" y="2854294"/>
            <a:ext cx="3096344" cy="2006320"/>
          </a:xfrm>
          <a:custGeom>
            <a:avLst/>
            <a:gdLst>
              <a:gd name="connsiteX0" fmla="*/ 0 w 3096344"/>
              <a:gd name="connsiteY0" fmla="*/ 304793 h 1828758"/>
              <a:gd name="connsiteX1" fmla="*/ 304793 w 3096344"/>
              <a:gd name="connsiteY1" fmla="*/ 0 h 1828758"/>
              <a:gd name="connsiteX2" fmla="*/ 2791551 w 3096344"/>
              <a:gd name="connsiteY2" fmla="*/ 0 h 1828758"/>
              <a:gd name="connsiteX3" fmla="*/ 3096344 w 3096344"/>
              <a:gd name="connsiteY3" fmla="*/ 304793 h 1828758"/>
              <a:gd name="connsiteX4" fmla="*/ 3096344 w 3096344"/>
              <a:gd name="connsiteY4" fmla="*/ 1523965 h 1828758"/>
              <a:gd name="connsiteX5" fmla="*/ 2791551 w 3096344"/>
              <a:gd name="connsiteY5" fmla="*/ 1828758 h 1828758"/>
              <a:gd name="connsiteX6" fmla="*/ 304793 w 3096344"/>
              <a:gd name="connsiteY6" fmla="*/ 1828758 h 1828758"/>
              <a:gd name="connsiteX7" fmla="*/ 0 w 3096344"/>
              <a:gd name="connsiteY7" fmla="*/ 1523965 h 1828758"/>
              <a:gd name="connsiteX8" fmla="*/ 0 w 3096344"/>
              <a:gd name="connsiteY8" fmla="*/ 304793 h 1828758"/>
              <a:gd name="connsiteX0" fmla="*/ 0 w 3096344"/>
              <a:gd name="connsiteY0" fmla="*/ 888044 h 2412009"/>
              <a:gd name="connsiteX1" fmla="*/ 304793 w 3096344"/>
              <a:gd name="connsiteY1" fmla="*/ 583251 h 2412009"/>
              <a:gd name="connsiteX2" fmla="*/ 1496872 w 3096344"/>
              <a:gd name="connsiteY2" fmla="*/ 0 h 2412009"/>
              <a:gd name="connsiteX3" fmla="*/ 2791551 w 3096344"/>
              <a:gd name="connsiteY3" fmla="*/ 583251 h 2412009"/>
              <a:gd name="connsiteX4" fmla="*/ 3096344 w 3096344"/>
              <a:gd name="connsiteY4" fmla="*/ 888044 h 2412009"/>
              <a:gd name="connsiteX5" fmla="*/ 3096344 w 3096344"/>
              <a:gd name="connsiteY5" fmla="*/ 2107216 h 2412009"/>
              <a:gd name="connsiteX6" fmla="*/ 2791551 w 3096344"/>
              <a:gd name="connsiteY6" fmla="*/ 2412009 h 2412009"/>
              <a:gd name="connsiteX7" fmla="*/ 304793 w 3096344"/>
              <a:gd name="connsiteY7" fmla="*/ 2412009 h 2412009"/>
              <a:gd name="connsiteX8" fmla="*/ 0 w 3096344"/>
              <a:gd name="connsiteY8" fmla="*/ 2107216 h 2412009"/>
              <a:gd name="connsiteX9" fmla="*/ 0 w 3096344"/>
              <a:gd name="connsiteY9" fmla="*/ 888044 h 2412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6344" h="2412009">
                <a:moveTo>
                  <a:pt x="0" y="888044"/>
                </a:moveTo>
                <a:cubicBezTo>
                  <a:pt x="0" y="719711"/>
                  <a:pt x="136460" y="583251"/>
                  <a:pt x="304793" y="583251"/>
                </a:cubicBezTo>
                <a:cubicBezTo>
                  <a:pt x="696455" y="582539"/>
                  <a:pt x="1105210" y="712"/>
                  <a:pt x="1496872" y="0"/>
                </a:cubicBezTo>
                <a:cubicBezTo>
                  <a:pt x="1934129" y="712"/>
                  <a:pt x="2354294" y="582539"/>
                  <a:pt x="2791551" y="583251"/>
                </a:cubicBezTo>
                <a:cubicBezTo>
                  <a:pt x="2959884" y="583251"/>
                  <a:pt x="3096344" y="719711"/>
                  <a:pt x="3096344" y="888044"/>
                </a:cubicBezTo>
                <a:lnTo>
                  <a:pt x="3096344" y="2107216"/>
                </a:lnTo>
                <a:cubicBezTo>
                  <a:pt x="3096344" y="2275549"/>
                  <a:pt x="2959884" y="2412009"/>
                  <a:pt x="2791551" y="2412009"/>
                </a:cubicBezTo>
                <a:lnTo>
                  <a:pt x="304793" y="2412009"/>
                </a:lnTo>
                <a:cubicBezTo>
                  <a:pt x="136460" y="2412009"/>
                  <a:pt x="0" y="2275549"/>
                  <a:pt x="0" y="2107216"/>
                </a:cubicBezTo>
                <a:lnTo>
                  <a:pt x="0" y="888044"/>
                </a:lnTo>
                <a:close/>
              </a:path>
            </a:pathLst>
          </a:custGeom>
          <a:solidFill>
            <a:srgbClr val="00B0F0"/>
          </a:solid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effectLst>
                <a:outerShdw blurRad="38100" dist="38100" dir="2700000" algn="tl">
                  <a:srgbClr val="000000">
                    <a:alpha val="43137"/>
                  </a:srgbClr>
                </a:outerShdw>
              </a:effectLst>
            </a:endParaRPr>
          </a:p>
          <a:p>
            <a:pPr algn="ctr"/>
            <a:r>
              <a:rPr lang="ru-RU" sz="2400" dirty="0" smtClean="0">
                <a:effectLst>
                  <a:outerShdw blurRad="38100" dist="38100" dir="2700000" algn="tl">
                    <a:srgbClr val="000000">
                      <a:alpha val="43137"/>
                    </a:srgbClr>
                  </a:outerShdw>
                </a:effectLst>
              </a:rPr>
              <a:t>при </a:t>
            </a:r>
            <a:r>
              <a:rPr lang="ru-RU" sz="2400" dirty="0">
                <a:effectLst>
                  <a:outerShdw blurRad="38100" dist="38100" dir="2700000" algn="tl">
                    <a:srgbClr val="000000">
                      <a:alpha val="43137"/>
                    </a:srgbClr>
                  </a:outerShdw>
                </a:effectLst>
              </a:rPr>
              <a:t>чрезвычайных </a:t>
            </a:r>
            <a:r>
              <a:rPr lang="ru-RU" sz="2400" dirty="0" smtClean="0">
                <a:effectLst>
                  <a:outerShdw blurRad="38100" dist="38100" dir="2700000" algn="tl">
                    <a:srgbClr val="000000">
                      <a:alpha val="43137"/>
                    </a:srgbClr>
                  </a:outerShdw>
                </a:effectLst>
              </a:rPr>
              <a:t>обстоятельствах</a:t>
            </a:r>
            <a:endParaRPr lang="ru-RU" sz="2400" dirty="0">
              <a:effectLst>
                <a:outerShdw blurRad="38100" dist="38100" dir="2700000" algn="tl">
                  <a:srgbClr val="000000">
                    <a:alpha val="43137"/>
                  </a:srgbClr>
                </a:outerShdw>
              </a:effectLst>
            </a:endParaRPr>
          </a:p>
        </p:txBody>
      </p:sp>
      <p:sp>
        <p:nvSpPr>
          <p:cNvPr id="12" name="Блок-схема: альтернативный процесс 11"/>
          <p:cNvSpPr/>
          <p:nvPr/>
        </p:nvSpPr>
        <p:spPr>
          <a:xfrm>
            <a:off x="5122135" y="2854294"/>
            <a:ext cx="3096344" cy="2014867"/>
          </a:xfrm>
          <a:custGeom>
            <a:avLst/>
            <a:gdLst>
              <a:gd name="connsiteX0" fmla="*/ 0 w 3096344"/>
              <a:gd name="connsiteY0" fmla="*/ 304793 h 1828758"/>
              <a:gd name="connsiteX1" fmla="*/ 304793 w 3096344"/>
              <a:gd name="connsiteY1" fmla="*/ 0 h 1828758"/>
              <a:gd name="connsiteX2" fmla="*/ 2791551 w 3096344"/>
              <a:gd name="connsiteY2" fmla="*/ 0 h 1828758"/>
              <a:gd name="connsiteX3" fmla="*/ 3096344 w 3096344"/>
              <a:gd name="connsiteY3" fmla="*/ 304793 h 1828758"/>
              <a:gd name="connsiteX4" fmla="*/ 3096344 w 3096344"/>
              <a:gd name="connsiteY4" fmla="*/ 1523965 h 1828758"/>
              <a:gd name="connsiteX5" fmla="*/ 2791551 w 3096344"/>
              <a:gd name="connsiteY5" fmla="*/ 1828758 h 1828758"/>
              <a:gd name="connsiteX6" fmla="*/ 304793 w 3096344"/>
              <a:gd name="connsiteY6" fmla="*/ 1828758 h 1828758"/>
              <a:gd name="connsiteX7" fmla="*/ 0 w 3096344"/>
              <a:gd name="connsiteY7" fmla="*/ 1523965 h 1828758"/>
              <a:gd name="connsiteX8" fmla="*/ 0 w 3096344"/>
              <a:gd name="connsiteY8" fmla="*/ 304793 h 1828758"/>
              <a:gd name="connsiteX0" fmla="*/ 0 w 3096344"/>
              <a:gd name="connsiteY0" fmla="*/ 975492 h 2499457"/>
              <a:gd name="connsiteX1" fmla="*/ 304793 w 3096344"/>
              <a:gd name="connsiteY1" fmla="*/ 670699 h 2499457"/>
              <a:gd name="connsiteX2" fmla="*/ 1586022 w 3096344"/>
              <a:gd name="connsiteY2" fmla="*/ 0 h 2499457"/>
              <a:gd name="connsiteX3" fmla="*/ 2791551 w 3096344"/>
              <a:gd name="connsiteY3" fmla="*/ 670699 h 2499457"/>
              <a:gd name="connsiteX4" fmla="*/ 3096344 w 3096344"/>
              <a:gd name="connsiteY4" fmla="*/ 975492 h 2499457"/>
              <a:gd name="connsiteX5" fmla="*/ 3096344 w 3096344"/>
              <a:gd name="connsiteY5" fmla="*/ 2194664 h 2499457"/>
              <a:gd name="connsiteX6" fmla="*/ 2791551 w 3096344"/>
              <a:gd name="connsiteY6" fmla="*/ 2499457 h 2499457"/>
              <a:gd name="connsiteX7" fmla="*/ 304793 w 3096344"/>
              <a:gd name="connsiteY7" fmla="*/ 2499457 h 2499457"/>
              <a:gd name="connsiteX8" fmla="*/ 0 w 3096344"/>
              <a:gd name="connsiteY8" fmla="*/ 2194664 h 2499457"/>
              <a:gd name="connsiteX9" fmla="*/ 0 w 3096344"/>
              <a:gd name="connsiteY9" fmla="*/ 975492 h 2499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6344" h="2499457">
                <a:moveTo>
                  <a:pt x="0" y="975492"/>
                </a:moveTo>
                <a:cubicBezTo>
                  <a:pt x="0" y="807159"/>
                  <a:pt x="136460" y="670699"/>
                  <a:pt x="304793" y="670699"/>
                </a:cubicBezTo>
                <a:cubicBezTo>
                  <a:pt x="731869" y="669323"/>
                  <a:pt x="1158946" y="1376"/>
                  <a:pt x="1586022" y="0"/>
                </a:cubicBezTo>
                <a:cubicBezTo>
                  <a:pt x="1987865" y="1376"/>
                  <a:pt x="2389708" y="669323"/>
                  <a:pt x="2791551" y="670699"/>
                </a:cubicBezTo>
                <a:cubicBezTo>
                  <a:pt x="2959884" y="670699"/>
                  <a:pt x="3096344" y="807159"/>
                  <a:pt x="3096344" y="975492"/>
                </a:cubicBezTo>
                <a:lnTo>
                  <a:pt x="3096344" y="2194664"/>
                </a:lnTo>
                <a:cubicBezTo>
                  <a:pt x="3096344" y="2362997"/>
                  <a:pt x="2959884" y="2499457"/>
                  <a:pt x="2791551" y="2499457"/>
                </a:cubicBezTo>
                <a:lnTo>
                  <a:pt x="304793" y="2499457"/>
                </a:lnTo>
                <a:cubicBezTo>
                  <a:pt x="136460" y="2499457"/>
                  <a:pt x="0" y="2362997"/>
                  <a:pt x="0" y="2194664"/>
                </a:cubicBezTo>
                <a:lnTo>
                  <a:pt x="0" y="975492"/>
                </a:lnTo>
                <a:close/>
              </a:path>
            </a:pathLst>
          </a:custGeom>
          <a:solidFill>
            <a:srgbClr val="00B0F0"/>
          </a:solid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p>
          <a:p>
            <a:pPr algn="ctr"/>
            <a:r>
              <a:rPr lang="ru-RU" sz="2400" dirty="0" smtClean="0">
                <a:effectLst>
                  <a:outerShdw blurRad="38100" dist="38100" dir="2700000" algn="tl">
                    <a:srgbClr val="000000">
                      <a:alpha val="43137"/>
                    </a:srgbClr>
                  </a:outerShdw>
                </a:effectLst>
              </a:rPr>
              <a:t>в </a:t>
            </a:r>
            <a:r>
              <a:rPr lang="ru-RU" sz="2400" dirty="0">
                <a:effectLst>
                  <a:outerShdw blurRad="38100" dist="38100" dir="2700000" algn="tl">
                    <a:srgbClr val="000000">
                      <a:alpha val="43137"/>
                    </a:srgbClr>
                  </a:outerShdw>
                </a:effectLst>
              </a:rPr>
              <a:t>случае совершения закрытого </a:t>
            </a:r>
            <a:r>
              <a:rPr lang="ru-RU" sz="2400" dirty="0" smtClean="0">
                <a:effectLst>
                  <a:outerShdw blurRad="38100" dist="38100" dir="2700000" algn="tl">
                    <a:srgbClr val="000000">
                      <a:alpha val="43137"/>
                    </a:srgbClr>
                  </a:outerShdw>
                </a:effectLst>
              </a:rPr>
              <a:t>завещания</a:t>
            </a:r>
            <a:endParaRPr lang="ru-RU"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861225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1777" y="116632"/>
            <a:ext cx="8928992" cy="66247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2114700" y="377034"/>
            <a:ext cx="4923143" cy="584775"/>
          </a:xfrm>
          <a:prstGeom prst="rect">
            <a:avLst/>
          </a:prstGeom>
        </p:spPr>
        <p:txBody>
          <a:bodyPr wrap="none">
            <a:spAutoFit/>
          </a:bodyPr>
          <a:lstStyle/>
          <a:p>
            <a:r>
              <a:rPr lang="ru-RU" sz="3200" b="1" dirty="0" smtClean="0">
                <a:ln>
                  <a:solidFill>
                    <a:schemeClr val="tx1"/>
                  </a:solidFill>
                </a:ln>
                <a:effectLst>
                  <a:outerShdw blurRad="38100" dist="38100" dir="2700000" algn="tl">
                    <a:srgbClr val="000000">
                      <a:alpha val="43137"/>
                    </a:srgbClr>
                  </a:outerShdw>
                </a:effectLst>
              </a:rPr>
              <a:t>Требования к завещанию</a:t>
            </a:r>
            <a:endParaRPr lang="ru-RU" sz="3200" b="1" dirty="0">
              <a:ln>
                <a:solidFill>
                  <a:schemeClr val="tx1"/>
                </a:solidFill>
              </a:ln>
              <a:effectLst>
                <a:outerShdw blurRad="38100" dist="38100" dir="2700000" algn="tl">
                  <a:srgbClr val="000000">
                    <a:alpha val="43137"/>
                  </a:srgbClr>
                </a:outerShdw>
              </a:effectLst>
            </a:endParaRPr>
          </a:p>
        </p:txBody>
      </p:sp>
      <p:sp>
        <p:nvSpPr>
          <p:cNvPr id="11" name="Пятиугольник 10"/>
          <p:cNvSpPr/>
          <p:nvPr/>
        </p:nvSpPr>
        <p:spPr>
          <a:xfrm>
            <a:off x="467544" y="1124744"/>
            <a:ext cx="8352927" cy="1224136"/>
          </a:xfrm>
          <a:prstGeom prst="homePlate">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Должно </a:t>
            </a:r>
            <a:r>
              <a:rPr lang="ru-RU" sz="3200" b="1" dirty="0">
                <a:effectLst>
                  <a:outerShdw blurRad="38100" dist="38100" dir="2700000" algn="tl">
                    <a:srgbClr val="000000">
                      <a:alpha val="43137"/>
                    </a:srgbClr>
                  </a:outerShdw>
                </a:effectLst>
              </a:rPr>
              <a:t>быть совершено полностью дееспособным гражданином</a:t>
            </a:r>
            <a:endParaRPr lang="ru-RU" sz="3200" dirty="0">
              <a:effectLst>
                <a:outerShdw blurRad="38100" dist="38100" dir="2700000" algn="tl">
                  <a:srgbClr val="000000">
                    <a:alpha val="43137"/>
                  </a:srgbClr>
                </a:outerShdw>
              </a:effectLst>
            </a:endParaRPr>
          </a:p>
        </p:txBody>
      </p:sp>
      <p:sp>
        <p:nvSpPr>
          <p:cNvPr id="12" name="Пятиугольник 11"/>
          <p:cNvSpPr/>
          <p:nvPr/>
        </p:nvSpPr>
        <p:spPr>
          <a:xfrm>
            <a:off x="467545" y="2420888"/>
            <a:ext cx="8352926" cy="1296144"/>
          </a:xfrm>
          <a:prstGeom prst="homePlate">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effectLst>
                  <a:outerShdw blurRad="38100" dist="38100" dir="2700000" algn="tl">
                    <a:srgbClr val="000000">
                      <a:alpha val="43137"/>
                    </a:srgbClr>
                  </a:outerShdw>
                </a:effectLst>
              </a:rPr>
              <a:t>Должно быть совершено </a:t>
            </a:r>
            <a:r>
              <a:rPr lang="ru-RU" sz="3200" b="1" dirty="0" smtClean="0">
                <a:effectLst>
                  <a:outerShdw blurRad="38100" dist="38100" dir="2700000" algn="tl">
                    <a:srgbClr val="000000">
                      <a:alpha val="43137"/>
                    </a:srgbClr>
                  </a:outerShdw>
                </a:effectLst>
              </a:rPr>
              <a:t>лично</a:t>
            </a:r>
            <a:endParaRPr lang="ru-RU" sz="3200" b="1" dirty="0">
              <a:effectLst>
                <a:outerShdw blurRad="38100" dist="38100" dir="2700000" algn="tl">
                  <a:srgbClr val="000000">
                    <a:alpha val="43137"/>
                  </a:srgbClr>
                </a:outerShdw>
              </a:effectLst>
            </a:endParaRPr>
          </a:p>
        </p:txBody>
      </p:sp>
      <p:sp>
        <p:nvSpPr>
          <p:cNvPr id="13" name="Пятиугольник 12"/>
          <p:cNvSpPr/>
          <p:nvPr/>
        </p:nvSpPr>
        <p:spPr>
          <a:xfrm>
            <a:off x="467544" y="3789040"/>
            <a:ext cx="8352927" cy="1364368"/>
          </a:xfrm>
          <a:prstGeom prst="homePlate">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Может содержать распоряжения </a:t>
            </a:r>
            <a:r>
              <a:rPr lang="ru-RU" sz="3200" b="1" dirty="0">
                <a:effectLst>
                  <a:outerShdw blurRad="38100" dist="38100" dir="2700000" algn="tl">
                    <a:srgbClr val="000000">
                      <a:alpha val="43137"/>
                    </a:srgbClr>
                  </a:outerShdw>
                </a:effectLst>
              </a:rPr>
              <a:t>только одного </a:t>
            </a:r>
            <a:r>
              <a:rPr lang="ru-RU" sz="3200" b="1" dirty="0" smtClean="0">
                <a:effectLst>
                  <a:outerShdw blurRad="38100" dist="38100" dir="2700000" algn="tl">
                    <a:srgbClr val="000000">
                      <a:alpha val="43137"/>
                    </a:srgbClr>
                  </a:outerShdw>
                </a:effectLst>
              </a:rPr>
              <a:t>гражданина</a:t>
            </a:r>
            <a:endParaRPr lang="ru-RU" sz="3200" b="1" dirty="0">
              <a:effectLst>
                <a:outerShdw blurRad="38100" dist="38100" dir="2700000" algn="tl">
                  <a:srgbClr val="000000">
                    <a:alpha val="43137"/>
                  </a:srgbClr>
                </a:outerShdw>
              </a:effectLst>
            </a:endParaRPr>
          </a:p>
        </p:txBody>
      </p:sp>
      <p:sp>
        <p:nvSpPr>
          <p:cNvPr id="14" name="Пятиугольник 13"/>
          <p:cNvSpPr/>
          <p:nvPr/>
        </p:nvSpPr>
        <p:spPr>
          <a:xfrm>
            <a:off x="467545" y="5229200"/>
            <a:ext cx="8352926" cy="1283450"/>
          </a:xfrm>
          <a:prstGeom prst="homePlate">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Должен быть соблюден принцип </a:t>
            </a:r>
            <a:r>
              <a:rPr lang="ru-RU" sz="3200" b="1" dirty="0">
                <a:effectLst>
                  <a:outerShdw blurRad="38100" dist="38100" dir="2700000" algn="tl">
                    <a:srgbClr val="000000">
                      <a:alpha val="43137"/>
                    </a:srgbClr>
                  </a:outerShdw>
                </a:effectLst>
              </a:rPr>
              <a:t>тайны совершения </a:t>
            </a:r>
            <a:r>
              <a:rPr lang="ru-RU" sz="3200" b="1" dirty="0" smtClean="0">
                <a:effectLst>
                  <a:outerShdw blurRad="38100" dist="38100" dir="2700000" algn="tl">
                    <a:srgbClr val="000000">
                      <a:alpha val="43137"/>
                    </a:srgbClr>
                  </a:outerShdw>
                </a:effectLst>
              </a:rPr>
              <a:t>завещания</a:t>
            </a:r>
            <a:endParaRPr lang="ru-RU"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888946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628800"/>
            <a:ext cx="8784975" cy="5040560"/>
          </a:xfrm>
        </p:spPr>
        <p:txBody>
          <a:bodyPr>
            <a:normAutofit/>
          </a:bodyPr>
          <a:lstStyle/>
          <a:p>
            <a:pPr marL="0" indent="0">
              <a:buNone/>
            </a:pPr>
            <a:r>
              <a:rPr lang="ru-RU"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Способность завещателя отдавать отчёт в своих действиях проверяется </a:t>
            </a:r>
            <a:r>
              <a:rPr lang="ru-RU" sz="2800" b="1" u="sng"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путем </a:t>
            </a:r>
            <a:r>
              <a:rPr lang="ru-RU" sz="2800" b="1" u="sng"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проведения нотариусом беседы</a:t>
            </a:r>
            <a:r>
              <a:rPr lang="ru-RU"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 завещателем. </a:t>
            </a:r>
            <a:endParaRPr lang="ru-RU"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ru-RU"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r>
              <a:rPr lang="ru-RU" sz="2800" b="1" u="sng"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Не </a:t>
            </a:r>
            <a:r>
              <a:rPr lang="ru-RU" sz="2800" b="1" u="sng"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подлежит удостоверению завещание </a:t>
            </a:r>
            <a:r>
              <a:rPr lang="ru-RU"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от имени гражданина, хотя и не признанного судом недееспособным, но находящегося в момент обращения к нотариусу в состоянии, препятствующем его способности понимать значение своих действий или руководить </a:t>
            </a:r>
            <a:r>
              <a:rPr lang="ru-RU"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ими. </a:t>
            </a:r>
          </a:p>
          <a:p>
            <a:pPr marL="0" indent="0">
              <a:buNone/>
            </a:pPr>
            <a:endParaRPr lang="ru-RU"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extBox 1"/>
          <p:cNvSpPr txBox="1"/>
          <p:nvPr/>
        </p:nvSpPr>
        <p:spPr>
          <a:xfrm>
            <a:off x="990731" y="404664"/>
            <a:ext cx="7128792" cy="984885"/>
          </a:xfrm>
          <a:prstGeom prst="rect">
            <a:avLst/>
          </a:prstGeom>
          <a:noFill/>
        </p:spPr>
        <p:txBody>
          <a:bodyPr wrap="square" rtlCol="0">
            <a:spAutoFit/>
          </a:bodyPr>
          <a:lstStyle/>
          <a:p>
            <a:pPr algn="ctr"/>
            <a:r>
              <a:rPr lang="ru-RU" sz="2900" b="1" dirty="0" smtClean="0">
                <a:solidFill>
                  <a:schemeClr val="bg1"/>
                </a:solidFill>
                <a:effectLst>
                  <a:outerShdw blurRad="38100" dist="38100" dir="2700000" algn="tl">
                    <a:srgbClr val="000000">
                      <a:alpha val="43137"/>
                    </a:srgbClr>
                  </a:outerShdw>
                </a:effectLst>
              </a:rPr>
              <a:t>ПРОВЕРКА ДЕЕСПОСОБНОСТИ ЛИЦА, СОСТАВЛЯЮЩЕГО ЗАВЕЩАНИЕ</a:t>
            </a:r>
            <a:endParaRPr lang="ru-RU" sz="29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48117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07504" y="116632"/>
            <a:ext cx="8928992" cy="6624736"/>
          </a:xfrm>
          <a:prstGeom prst="rect">
            <a:avLst/>
          </a:prstGeom>
          <a:solidFill>
            <a:schemeClr val="accent4">
              <a:lumMod val="5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6" name="Заголовок 5"/>
          <p:cNvSpPr>
            <a:spLocks noGrp="1"/>
          </p:cNvSpPr>
          <p:nvPr>
            <p:ph type="title"/>
          </p:nvPr>
        </p:nvSpPr>
        <p:spPr>
          <a:xfrm>
            <a:off x="457200" y="764704"/>
            <a:ext cx="8229600" cy="1143000"/>
          </a:xfrm>
        </p:spPr>
        <p:txBody>
          <a:bodyPr/>
          <a:lstStyle/>
          <a:p>
            <a:r>
              <a:rPr lang="ru-RU" sz="3600" b="1" dirty="0" smtClean="0">
                <a:effectLst>
                  <a:outerShdw blurRad="38100" dist="38100" dir="2700000" algn="tl">
                    <a:srgbClr val="000000">
                      <a:alpha val="43137"/>
                    </a:srgbClr>
                  </a:outerShdw>
                </a:effectLst>
              </a:rPr>
              <a:t>Права завещателя</a:t>
            </a:r>
            <a:endParaRPr lang="ru-RU" sz="3600" b="1" dirty="0">
              <a:effectLst>
                <a:outerShdw blurRad="38100" dist="38100" dir="2700000" algn="tl">
                  <a:srgbClr val="000000">
                    <a:alpha val="43137"/>
                  </a:srgbClr>
                </a:outerShdw>
              </a:effectLst>
            </a:endParaRPr>
          </a:p>
        </p:txBody>
      </p:sp>
      <p:pic>
        <p:nvPicPr>
          <p:cNvPr id="1026" name="Picture 2" descr="C:\Users\Евгения\Desktop\Hoggatt-Law-Lawyer-and-Cli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963" y="2417792"/>
            <a:ext cx="4755001" cy="31644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2979219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effectLst>
                  <a:outerShdw blurRad="38100" dist="38100" dir="2700000" algn="tl">
                    <a:srgbClr val="000000">
                      <a:alpha val="43137"/>
                    </a:srgbClr>
                  </a:outerShdw>
                </a:effectLst>
              </a:rPr>
              <a:t>1. По </a:t>
            </a:r>
            <a:r>
              <a:rPr lang="ru-RU" b="1" dirty="0">
                <a:effectLst>
                  <a:outerShdw blurRad="38100" dist="38100" dir="2700000" algn="tl">
                    <a:srgbClr val="000000">
                      <a:alpha val="43137"/>
                    </a:srgbClr>
                  </a:outerShdw>
                </a:effectLst>
              </a:rPr>
              <a:t>своему усмотрению завещать имущество любым </a:t>
            </a:r>
            <a:r>
              <a:rPr lang="ru-RU" b="1" dirty="0" smtClean="0">
                <a:effectLst>
                  <a:outerShdw blurRad="38100" dist="38100" dir="2700000" algn="tl">
                    <a:srgbClr val="000000">
                      <a:alpha val="43137"/>
                    </a:srgbClr>
                  </a:outerShdw>
                </a:effectLst>
              </a:rPr>
              <a:t>лицам:</a:t>
            </a:r>
            <a:endParaRPr lang="ru-RU" dirty="0">
              <a:effectLst>
                <a:outerShdw blurRad="38100" dist="38100" dir="2700000" algn="tl">
                  <a:srgbClr val="000000">
                    <a:alpha val="43137"/>
                  </a:srgbClr>
                </a:outerShdw>
              </a:effectLst>
            </a:endParaRPr>
          </a:p>
        </p:txBody>
      </p:sp>
      <p:sp>
        <p:nvSpPr>
          <p:cNvPr id="3" name="Прямоугольник 2"/>
          <p:cNvSpPr/>
          <p:nvPr/>
        </p:nvSpPr>
        <p:spPr>
          <a:xfrm>
            <a:off x="323528" y="2060848"/>
            <a:ext cx="8568952" cy="3877985"/>
          </a:xfrm>
          <a:prstGeom prst="rect">
            <a:avLst/>
          </a:prstGeom>
        </p:spPr>
        <p:txBody>
          <a:bodyPr wrap="square">
            <a:spAutoFit/>
          </a:bodyPr>
          <a:lstStyle/>
          <a:p>
            <a:pPr marL="360000" lvl="1" indent="-285750">
              <a:spcBef>
                <a:spcPts val="600"/>
              </a:spcBef>
              <a:buFont typeface="Wingdings" panose="05000000000000000000" pitchFamily="2" charset="2"/>
              <a:buChar char="ü"/>
            </a:pP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наследникам по закону;</a:t>
            </a:r>
          </a:p>
          <a:p>
            <a:pPr marL="360000" lvl="1" indent="-285750">
              <a:spcBef>
                <a:spcPts val="600"/>
              </a:spcBef>
              <a:buFont typeface="Wingdings" panose="05000000000000000000" pitchFamily="2" charset="2"/>
              <a:buChar char="ü"/>
            </a:pP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лицам, не являющимся наследниками по закону;</a:t>
            </a:r>
          </a:p>
          <a:p>
            <a:pPr marL="360000" lvl="1" indent="-285750">
              <a:spcBef>
                <a:spcPts val="600"/>
              </a:spcBef>
              <a:buFont typeface="Wingdings" panose="05000000000000000000" pitchFamily="2" charset="2"/>
              <a:buChar char="ü"/>
            </a:pP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гражданам Российской Федерации, иностранным гражданам, лицам без гражданства;</a:t>
            </a:r>
          </a:p>
          <a:p>
            <a:pPr marL="360000" lvl="1" indent="-285750">
              <a:spcBef>
                <a:spcPts val="600"/>
              </a:spcBef>
              <a:buFont typeface="Wingdings" panose="05000000000000000000" pitchFamily="2" charset="2"/>
              <a:buChar char="ü"/>
            </a:pP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юридическим лицам, включая иностранные;</a:t>
            </a:r>
          </a:p>
          <a:p>
            <a:pPr marL="360000" lvl="1" indent="-285750">
              <a:spcBef>
                <a:spcPts val="600"/>
              </a:spcBef>
              <a:buFont typeface="Wingdings" panose="05000000000000000000" pitchFamily="2" charset="2"/>
              <a:buChar char="ü"/>
            </a:pP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Российской Федерации, субъектам Российской Федерации, муниципальным образованиям;</a:t>
            </a:r>
          </a:p>
          <a:p>
            <a:pPr marL="360000" lvl="1" indent="-285750">
              <a:spcBef>
                <a:spcPts val="600"/>
              </a:spcBef>
              <a:buFont typeface="Wingdings" panose="05000000000000000000" pitchFamily="2" charset="2"/>
              <a:buChar char="ü"/>
            </a:pP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иностранным государствам;</a:t>
            </a:r>
          </a:p>
          <a:p>
            <a:pPr marL="360000" lvl="1" indent="-285750">
              <a:spcBef>
                <a:spcPts val="600"/>
              </a:spcBef>
              <a:buFont typeface="Wingdings" panose="05000000000000000000" pitchFamily="2" charset="2"/>
              <a:buChar char="ü"/>
            </a:pP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международным организациям. </a:t>
            </a:r>
            <a:endParaRPr lang="ru-RU"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Прямоугольник 3"/>
          <p:cNvSpPr/>
          <p:nvPr/>
        </p:nvSpPr>
        <p:spPr>
          <a:xfrm>
            <a:off x="179512" y="1916832"/>
            <a:ext cx="8712968" cy="4401205"/>
          </a:xfrm>
          <a:prstGeom prst="rect">
            <a:avLst/>
          </a:prstGeom>
        </p:spPr>
        <p:txBody>
          <a:bodyPr wrap="square">
            <a:spAutoFit/>
          </a:bodyPr>
          <a:lstStyle/>
          <a:p>
            <a:pPr marL="74250" lvl="1" algn="ctr">
              <a:spcBef>
                <a:spcPts val="600"/>
              </a:spcBef>
            </a:pPr>
            <a:r>
              <a:rPr lang="ru-RU"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Завещатель может </a:t>
            </a:r>
            <a:r>
              <a:rPr lang="ru-RU" sz="2800" b="1" u="sng"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подназначить</a:t>
            </a:r>
            <a:r>
              <a:rPr lang="ru-RU" sz="28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наследника </a:t>
            </a:r>
            <a:r>
              <a:rPr lang="ru-RU"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 случай, если назначенный им в завещании наследник или наследник завещателя по закону умрет до открытия наследства, либо одновременно с завещателем, либо после открытия наследства, не успев его принять, либо не примет наследство по другим причинам или откажется от него, либо не будет иметь право наследовать или будет отстранен от наследования как недостойный.</a:t>
            </a:r>
          </a:p>
        </p:txBody>
      </p:sp>
    </p:spTree>
    <p:extLst>
      <p:ext uri="{BB962C8B-B14F-4D97-AF65-F5344CB8AC3E}">
        <p14:creationId xmlns:p14="http://schemas.microsoft.com/office/powerpoint/2010/main" val="24985580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етка">
  <a:themeElements>
    <a:clrScheme name="Сетка">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Сетка">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Сетка">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698</TotalTime>
  <Words>1029</Words>
  <Application>Microsoft Office PowerPoint</Application>
  <PresentationFormat>Экран (4:3)</PresentationFormat>
  <Paragraphs>113</Paragraphs>
  <Slides>25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Сетка</vt:lpstr>
      <vt:lpstr>Презентация PowerPoint</vt:lpstr>
      <vt:lpstr>Наследование по завещанию</vt:lpstr>
      <vt:lpstr>Презентация PowerPoint</vt:lpstr>
      <vt:lpstr>Иные лица, уполномоченные удостоверять завещания:</vt:lpstr>
      <vt:lpstr>Презентация PowerPoint</vt:lpstr>
      <vt:lpstr>Презентация PowerPoint</vt:lpstr>
      <vt:lpstr>Презентация PowerPoint</vt:lpstr>
      <vt:lpstr>Права завещателя</vt:lpstr>
      <vt:lpstr>1. По своему усмотрению завещать имущество любым лицам:</vt:lpstr>
      <vt:lpstr>2. Лишить наследства одного, нескольких, всех наследников по закону без указания причин:</vt:lpstr>
      <vt:lpstr>3. Отменить или изменить совершенное завещание:</vt:lpstr>
      <vt:lpstr>4. Завещать любое принадлежащее завещателю имущество</vt:lpstr>
      <vt:lpstr>5. Завещатель не ограничен в количестве составляемых завещаний</vt:lpstr>
      <vt:lpstr>6. Завещать имущество, которое будет приобретено в будущем</vt:lpstr>
      <vt:lpstr>7. Любым образом определить доли наследников в наследстве</vt:lpstr>
      <vt:lpstr>Составление и удостоверение завещания</vt:lpstr>
      <vt:lpstr>Презентация PowerPoint</vt:lpstr>
      <vt:lpstr>Презентация PowerPoint</vt:lpstr>
      <vt:lpstr>Закрытое завещание</vt:lpstr>
      <vt:lpstr>Презентация PowerPoint</vt:lpstr>
      <vt:lpstr>Презентация PowerPoint</vt:lpstr>
      <vt:lpstr>Презентация PowerPoint</vt:lpstr>
      <vt:lpstr>Презентация PowerPoint</vt:lpstr>
      <vt:lpstr>Тарифы за совершение нотариальных действий</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Евгения</dc:creator>
  <cp:lastModifiedBy>user</cp:lastModifiedBy>
  <cp:revision>87</cp:revision>
  <dcterms:created xsi:type="dcterms:W3CDTF">2017-10-25T11:15:12Z</dcterms:created>
  <dcterms:modified xsi:type="dcterms:W3CDTF">2017-11-06T12:18:32Z</dcterms:modified>
</cp:coreProperties>
</file>